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 id="2147483655" r:id="rId3"/>
  </p:sldMasterIdLst>
  <p:notesMasterIdLst>
    <p:notesMasterId r:id="rId18"/>
  </p:notesMasterIdLst>
  <p:sldIdLst>
    <p:sldId id="262" r:id="rId4"/>
    <p:sldId id="271" r:id="rId5"/>
    <p:sldId id="272" r:id="rId6"/>
    <p:sldId id="273" r:id="rId7"/>
    <p:sldId id="274" r:id="rId8"/>
    <p:sldId id="276" r:id="rId9"/>
    <p:sldId id="277" r:id="rId10"/>
    <p:sldId id="284" r:id="rId11"/>
    <p:sldId id="278" r:id="rId12"/>
    <p:sldId id="279" r:id="rId13"/>
    <p:sldId id="280" r:id="rId14"/>
    <p:sldId id="281" r:id="rId15"/>
    <p:sldId id="282" r:id="rId16"/>
    <p:sldId id="283"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61" autoAdjust="0"/>
    <p:restoredTop sz="94694" autoAdjust="0"/>
  </p:normalViewPr>
  <p:slideViewPr>
    <p:cSldViewPr>
      <p:cViewPr varScale="1">
        <p:scale>
          <a:sx n="102" d="100"/>
          <a:sy n="102" d="100"/>
        </p:scale>
        <p:origin x="203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FFED51-CE55-20C9-4C4A-B6CA046B4FE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6E9B4C87-28F4-2AC3-7F02-52F31E3F38B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E135635-44E6-44FF-A0FC-322BA3A0DD4C}" type="datetimeFigureOut">
              <a:rPr lang="en-GB"/>
              <a:pPr>
                <a:defRPr/>
              </a:pPr>
              <a:t>04/06/2024</a:t>
            </a:fld>
            <a:endParaRPr lang="en-GB"/>
          </a:p>
        </p:txBody>
      </p:sp>
      <p:sp>
        <p:nvSpPr>
          <p:cNvPr id="4" name="Slide Image Placeholder 3">
            <a:extLst>
              <a:ext uri="{FF2B5EF4-FFF2-40B4-BE49-F238E27FC236}">
                <a16:creationId xmlns:a16="http://schemas.microsoft.com/office/drawing/2014/main" id="{7EF1F9D5-E1A5-87EB-C7C3-28C49BE5B9B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918BDA15-CED9-5CB6-9E3F-E8A2553CE64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AB02A77-FBB4-7BBA-F782-EC25B0543F7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BC328451-41F0-41F7-6AC8-16058CDB430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32F2287-52A3-4164-AE30-6B3EF6A42FB8}"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ullet point template">
    <p:spTree>
      <p:nvGrpSpPr>
        <p:cNvPr id="1" name=""/>
        <p:cNvGrpSpPr/>
        <p:nvPr/>
      </p:nvGrpSpPr>
      <p:grpSpPr>
        <a:xfrm>
          <a:off x="0" y="0"/>
          <a:ext cx="0" cy="0"/>
          <a:chOff x="0" y="0"/>
          <a:chExt cx="0" cy="0"/>
        </a:xfrm>
      </p:grpSpPr>
      <p:sp>
        <p:nvSpPr>
          <p:cNvPr id="5" name="Text Placeholder 2"/>
          <p:cNvSpPr>
            <a:spLocks noGrp="1"/>
          </p:cNvSpPr>
          <p:nvPr>
            <p:ph type="body" idx="10"/>
          </p:nvPr>
        </p:nvSpPr>
        <p:spPr>
          <a:xfrm>
            <a:off x="1560014" y="332656"/>
            <a:ext cx="7556376" cy="504055"/>
          </a:xfrm>
        </p:spPr>
        <p:txBody>
          <a:bodyPr wrap="none" lIns="0" rIns="216000">
            <a:noAutofit/>
          </a:bodyPr>
          <a:lstStyle>
            <a:lvl1pPr marL="0" indent="0">
              <a:buClr>
                <a:srgbClr val="3B8E7C"/>
              </a:buClr>
              <a:buFont typeface="Arial" panose="020B0604020202020204" pitchFamily="34" charset="0"/>
              <a:buNone/>
              <a:defRPr sz="2800" baseline="0">
                <a:solidFill>
                  <a:schemeClr val="bg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Text Placeholder 5"/>
          <p:cNvSpPr>
            <a:spLocks noGrp="1"/>
          </p:cNvSpPr>
          <p:nvPr>
            <p:ph type="body" sz="quarter" idx="11"/>
          </p:nvPr>
        </p:nvSpPr>
        <p:spPr>
          <a:xfrm>
            <a:off x="514800" y="1989138"/>
            <a:ext cx="8135938" cy="4248174"/>
          </a:xfrm>
        </p:spPr>
        <p:txBody>
          <a:bodyPr lIns="108000"/>
          <a:lstStyle>
            <a:lvl1pPr marL="0" indent="0">
              <a:buNone/>
              <a:defRPr sz="1600" b="1">
                <a:latin typeface="Century Gothic" panose="020B0502020202020204" pitchFamily="34" charset="0"/>
              </a:defRPr>
            </a:lvl1pPr>
            <a:lvl2pPr marL="533400" indent="-261938">
              <a:buClr>
                <a:srgbClr val="3B8E7C"/>
              </a:buClr>
              <a:buFont typeface="Arial" panose="020B0604020202020204" pitchFamily="34" charset="0"/>
              <a:buChar char="•"/>
              <a:defRPr sz="1600">
                <a:latin typeface="Century Gothic" panose="020B0502020202020204" pitchFamily="34" charset="0"/>
              </a:defRPr>
            </a:lvl2pPr>
          </a:lstStyle>
          <a:p>
            <a:pPr lvl="0"/>
            <a:r>
              <a:rPr lang="en-US" dirty="0"/>
              <a:t>Click to edit Master text styles</a:t>
            </a:r>
          </a:p>
          <a:p>
            <a:pPr lvl="1"/>
            <a:r>
              <a:rPr lang="en-US" dirty="0"/>
              <a:t>Second level</a:t>
            </a:r>
          </a:p>
        </p:txBody>
      </p:sp>
      <p:sp>
        <p:nvSpPr>
          <p:cNvPr id="2" name="Footer Placeholder 4">
            <a:extLst>
              <a:ext uri="{FF2B5EF4-FFF2-40B4-BE49-F238E27FC236}">
                <a16:creationId xmlns:a16="http://schemas.microsoft.com/office/drawing/2014/main" id="{7B2DA700-C117-2846-D7D7-E3D96E78600F}"/>
              </a:ext>
            </a:extLst>
          </p:cNvPr>
          <p:cNvSpPr>
            <a:spLocks noGrp="1"/>
          </p:cNvSpPr>
          <p:nvPr>
            <p:ph type="ftr" sz="quarter" idx="12"/>
          </p:nvPr>
        </p:nvSpPr>
        <p:spPr/>
        <p:txBody>
          <a:bodyPr/>
          <a:lstStyle>
            <a:lvl1pPr>
              <a:defRPr>
                <a:latin typeface="Century Gothic" panose="020B0502020202020204" pitchFamily="34" charset="0"/>
              </a:defRPr>
            </a:lvl1pPr>
          </a:lstStyle>
          <a:p>
            <a:pPr>
              <a:defRPr/>
            </a:pPr>
            <a:r>
              <a:rPr lang="en-US"/>
              <a:t>PATIENT SAFETY UPDATE MAY 2024</a:t>
            </a:r>
            <a:endParaRPr lang="en-GB"/>
          </a:p>
        </p:txBody>
      </p:sp>
    </p:spTree>
    <p:extLst>
      <p:ext uri="{BB962C8B-B14F-4D97-AF65-F5344CB8AC3E}">
        <p14:creationId xmlns:p14="http://schemas.microsoft.com/office/powerpoint/2010/main" val="167277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9A4D0E53-7FF4-4065-42B9-46B94DE862F6}"/>
              </a:ext>
            </a:extLst>
          </p:cNvPr>
          <p:cNvSpPr>
            <a:spLocks noGrp="1"/>
          </p:cNvSpPr>
          <p:nvPr>
            <p:ph type="dt" sz="half" idx="10"/>
          </p:nvPr>
        </p:nvSpPr>
        <p:spPr/>
        <p:txBody>
          <a:bodyPr/>
          <a:lstStyle>
            <a:lvl1pPr>
              <a:defRPr/>
            </a:lvl1pPr>
          </a:lstStyle>
          <a:p>
            <a:pPr>
              <a:defRPr/>
            </a:pPr>
            <a:endParaRPr lang="en-GB"/>
          </a:p>
        </p:txBody>
      </p:sp>
      <p:sp>
        <p:nvSpPr>
          <p:cNvPr id="8" name="Footer Placeholder 4">
            <a:extLst>
              <a:ext uri="{FF2B5EF4-FFF2-40B4-BE49-F238E27FC236}">
                <a16:creationId xmlns:a16="http://schemas.microsoft.com/office/drawing/2014/main" id="{7CB55D3C-157C-ED98-ADD3-87BFE4B91E04}"/>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9" name="Slide Number Placeholder 5">
            <a:extLst>
              <a:ext uri="{FF2B5EF4-FFF2-40B4-BE49-F238E27FC236}">
                <a16:creationId xmlns:a16="http://schemas.microsoft.com/office/drawing/2014/main" id="{2D9E669B-3A81-0F44-43F6-F430D15D4F2E}"/>
              </a:ext>
            </a:extLst>
          </p:cNvPr>
          <p:cNvSpPr>
            <a:spLocks noGrp="1"/>
          </p:cNvSpPr>
          <p:nvPr>
            <p:ph type="sldNum" sz="quarter" idx="12"/>
          </p:nvPr>
        </p:nvSpPr>
        <p:spPr/>
        <p:txBody>
          <a:bodyPr/>
          <a:lstStyle>
            <a:lvl1pPr>
              <a:defRPr/>
            </a:lvl1pPr>
          </a:lstStyle>
          <a:p>
            <a:fld id="{2E468DD4-5CFF-44B0-ADC8-90359B1B0A5B}" type="slidenum">
              <a:rPr lang="en-GB" altLang="en-US"/>
              <a:pPr/>
              <a:t>‹#›</a:t>
            </a:fld>
            <a:endParaRPr lang="en-GB" altLang="en-US"/>
          </a:p>
        </p:txBody>
      </p:sp>
    </p:spTree>
    <p:extLst>
      <p:ext uri="{BB962C8B-B14F-4D97-AF65-F5344CB8AC3E}">
        <p14:creationId xmlns:p14="http://schemas.microsoft.com/office/powerpoint/2010/main" val="2260522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6BBC1725-5A23-76BA-62D7-6C421431A1D5}"/>
              </a:ext>
            </a:extLst>
          </p:cNvPr>
          <p:cNvSpPr>
            <a:spLocks noGrp="1"/>
          </p:cNvSpPr>
          <p:nvPr>
            <p:ph type="dt" sz="half" idx="10"/>
          </p:nvPr>
        </p:nvSpPr>
        <p:spPr/>
        <p:txBody>
          <a:bodyPr/>
          <a:lstStyle>
            <a:lvl1pPr>
              <a:defRPr/>
            </a:lvl1pPr>
          </a:lstStyle>
          <a:p>
            <a:pPr>
              <a:defRPr/>
            </a:pPr>
            <a:endParaRPr lang="en-GB"/>
          </a:p>
        </p:txBody>
      </p:sp>
      <p:sp>
        <p:nvSpPr>
          <p:cNvPr id="4" name="Footer Placeholder 4">
            <a:extLst>
              <a:ext uri="{FF2B5EF4-FFF2-40B4-BE49-F238E27FC236}">
                <a16:creationId xmlns:a16="http://schemas.microsoft.com/office/drawing/2014/main" id="{B53CBA7A-444A-0BAC-CE28-78350DB84C3C}"/>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5" name="Slide Number Placeholder 5">
            <a:extLst>
              <a:ext uri="{FF2B5EF4-FFF2-40B4-BE49-F238E27FC236}">
                <a16:creationId xmlns:a16="http://schemas.microsoft.com/office/drawing/2014/main" id="{1FB53DDE-3905-4724-456E-DF125BD69754}"/>
              </a:ext>
            </a:extLst>
          </p:cNvPr>
          <p:cNvSpPr>
            <a:spLocks noGrp="1"/>
          </p:cNvSpPr>
          <p:nvPr>
            <p:ph type="sldNum" sz="quarter" idx="12"/>
          </p:nvPr>
        </p:nvSpPr>
        <p:spPr/>
        <p:txBody>
          <a:bodyPr/>
          <a:lstStyle>
            <a:lvl1pPr>
              <a:defRPr/>
            </a:lvl1pPr>
          </a:lstStyle>
          <a:p>
            <a:fld id="{6FEC6BB0-8649-47D1-B34B-EB7E2D201857}" type="slidenum">
              <a:rPr lang="en-GB" altLang="en-US"/>
              <a:pPr/>
              <a:t>‹#›</a:t>
            </a:fld>
            <a:endParaRPr lang="en-GB" altLang="en-US"/>
          </a:p>
        </p:txBody>
      </p:sp>
    </p:spTree>
    <p:extLst>
      <p:ext uri="{BB962C8B-B14F-4D97-AF65-F5344CB8AC3E}">
        <p14:creationId xmlns:p14="http://schemas.microsoft.com/office/powerpoint/2010/main" val="1108189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D121C2-C30A-6BF3-272E-D6093FF051CF}"/>
              </a:ext>
            </a:extLst>
          </p:cNvPr>
          <p:cNvSpPr>
            <a:spLocks noGrp="1"/>
          </p:cNvSpPr>
          <p:nvPr>
            <p:ph type="dt" sz="half" idx="10"/>
          </p:nvPr>
        </p:nvSpPr>
        <p:spPr/>
        <p:txBody>
          <a:bodyPr/>
          <a:lstStyle>
            <a:lvl1pPr>
              <a:defRPr/>
            </a:lvl1pPr>
          </a:lstStyle>
          <a:p>
            <a:pPr>
              <a:defRPr/>
            </a:pPr>
            <a:endParaRPr lang="en-GB"/>
          </a:p>
        </p:txBody>
      </p:sp>
      <p:sp>
        <p:nvSpPr>
          <p:cNvPr id="3" name="Footer Placeholder 4">
            <a:extLst>
              <a:ext uri="{FF2B5EF4-FFF2-40B4-BE49-F238E27FC236}">
                <a16:creationId xmlns:a16="http://schemas.microsoft.com/office/drawing/2014/main" id="{FB5E0EA7-D5AF-6664-5190-C7A3BE5B15C9}"/>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4" name="Slide Number Placeholder 5">
            <a:extLst>
              <a:ext uri="{FF2B5EF4-FFF2-40B4-BE49-F238E27FC236}">
                <a16:creationId xmlns:a16="http://schemas.microsoft.com/office/drawing/2014/main" id="{B2EDD852-6CBE-5D1E-D691-40791E2B52CF}"/>
              </a:ext>
            </a:extLst>
          </p:cNvPr>
          <p:cNvSpPr>
            <a:spLocks noGrp="1"/>
          </p:cNvSpPr>
          <p:nvPr>
            <p:ph type="sldNum" sz="quarter" idx="12"/>
          </p:nvPr>
        </p:nvSpPr>
        <p:spPr/>
        <p:txBody>
          <a:bodyPr/>
          <a:lstStyle>
            <a:lvl1pPr>
              <a:defRPr/>
            </a:lvl1pPr>
          </a:lstStyle>
          <a:p>
            <a:fld id="{A62980CB-1061-4601-A93B-68BA5C2A7ED5}" type="slidenum">
              <a:rPr lang="en-GB" altLang="en-US"/>
              <a:pPr/>
              <a:t>‹#›</a:t>
            </a:fld>
            <a:endParaRPr lang="en-GB" altLang="en-US"/>
          </a:p>
        </p:txBody>
      </p:sp>
    </p:spTree>
    <p:extLst>
      <p:ext uri="{BB962C8B-B14F-4D97-AF65-F5344CB8AC3E}">
        <p14:creationId xmlns:p14="http://schemas.microsoft.com/office/powerpoint/2010/main" val="155487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8C32B2D-8703-3234-59E4-497B13C6E97C}"/>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97151A52-B26C-01D8-90FE-A4F082927354}"/>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7" name="Slide Number Placeholder 5">
            <a:extLst>
              <a:ext uri="{FF2B5EF4-FFF2-40B4-BE49-F238E27FC236}">
                <a16:creationId xmlns:a16="http://schemas.microsoft.com/office/drawing/2014/main" id="{C209B4F8-7D40-60DA-EE6A-16E16FFDB118}"/>
              </a:ext>
            </a:extLst>
          </p:cNvPr>
          <p:cNvSpPr>
            <a:spLocks noGrp="1"/>
          </p:cNvSpPr>
          <p:nvPr>
            <p:ph type="sldNum" sz="quarter" idx="12"/>
          </p:nvPr>
        </p:nvSpPr>
        <p:spPr/>
        <p:txBody>
          <a:bodyPr/>
          <a:lstStyle>
            <a:lvl1pPr>
              <a:defRPr/>
            </a:lvl1pPr>
          </a:lstStyle>
          <a:p>
            <a:fld id="{F3D7B66A-EF76-48E2-BB75-709B33F5BF94}" type="slidenum">
              <a:rPr lang="en-GB" altLang="en-US"/>
              <a:pPr/>
              <a:t>‹#›</a:t>
            </a:fld>
            <a:endParaRPr lang="en-GB" altLang="en-US"/>
          </a:p>
        </p:txBody>
      </p:sp>
    </p:spTree>
    <p:extLst>
      <p:ext uri="{BB962C8B-B14F-4D97-AF65-F5344CB8AC3E}">
        <p14:creationId xmlns:p14="http://schemas.microsoft.com/office/powerpoint/2010/main" val="17180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647761-5317-6949-09A0-13DE67CF0BBA}"/>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AA49F1DF-1715-DED3-BCF5-95728EC3BDB6}"/>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7" name="Slide Number Placeholder 5">
            <a:extLst>
              <a:ext uri="{FF2B5EF4-FFF2-40B4-BE49-F238E27FC236}">
                <a16:creationId xmlns:a16="http://schemas.microsoft.com/office/drawing/2014/main" id="{71F35237-0DB3-1BDC-8E2F-CF8A25ED247B}"/>
              </a:ext>
            </a:extLst>
          </p:cNvPr>
          <p:cNvSpPr>
            <a:spLocks noGrp="1"/>
          </p:cNvSpPr>
          <p:nvPr>
            <p:ph type="sldNum" sz="quarter" idx="12"/>
          </p:nvPr>
        </p:nvSpPr>
        <p:spPr/>
        <p:txBody>
          <a:bodyPr/>
          <a:lstStyle>
            <a:lvl1pPr>
              <a:defRPr/>
            </a:lvl1pPr>
          </a:lstStyle>
          <a:p>
            <a:fld id="{4FDBDE35-3243-47F6-9446-70D05B039DDE}" type="slidenum">
              <a:rPr lang="en-GB" altLang="en-US"/>
              <a:pPr/>
              <a:t>‹#›</a:t>
            </a:fld>
            <a:endParaRPr lang="en-GB" altLang="en-US"/>
          </a:p>
        </p:txBody>
      </p:sp>
    </p:spTree>
    <p:extLst>
      <p:ext uri="{BB962C8B-B14F-4D97-AF65-F5344CB8AC3E}">
        <p14:creationId xmlns:p14="http://schemas.microsoft.com/office/powerpoint/2010/main" val="2921924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5A9C6C-27F6-C074-43CE-35F4CB90C3C5}"/>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1405361A-AB28-AFD9-7E58-12E53A6D1238}"/>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8EB92EED-30AB-E810-ACB3-C92C48F06D33}"/>
              </a:ext>
            </a:extLst>
          </p:cNvPr>
          <p:cNvSpPr>
            <a:spLocks noGrp="1"/>
          </p:cNvSpPr>
          <p:nvPr>
            <p:ph type="sldNum" sz="quarter" idx="12"/>
          </p:nvPr>
        </p:nvSpPr>
        <p:spPr/>
        <p:txBody>
          <a:bodyPr/>
          <a:lstStyle>
            <a:lvl1pPr>
              <a:defRPr/>
            </a:lvl1pPr>
          </a:lstStyle>
          <a:p>
            <a:fld id="{36CD76A0-D822-45B9-BE04-BAAA248E71F6}" type="slidenum">
              <a:rPr lang="en-GB" altLang="en-US"/>
              <a:pPr/>
              <a:t>‹#›</a:t>
            </a:fld>
            <a:endParaRPr lang="en-GB" altLang="en-US"/>
          </a:p>
        </p:txBody>
      </p:sp>
    </p:spTree>
    <p:extLst>
      <p:ext uri="{BB962C8B-B14F-4D97-AF65-F5344CB8AC3E}">
        <p14:creationId xmlns:p14="http://schemas.microsoft.com/office/powerpoint/2010/main" val="965981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18C544-F7DC-F658-9516-A8033A9303CA}"/>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44E3D3B7-CD45-7467-6F2F-55198D1E1F97}"/>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1D984B93-DC8B-1471-3A70-F15342C4B577}"/>
              </a:ext>
            </a:extLst>
          </p:cNvPr>
          <p:cNvSpPr>
            <a:spLocks noGrp="1"/>
          </p:cNvSpPr>
          <p:nvPr>
            <p:ph type="sldNum" sz="quarter" idx="12"/>
          </p:nvPr>
        </p:nvSpPr>
        <p:spPr/>
        <p:txBody>
          <a:bodyPr/>
          <a:lstStyle>
            <a:lvl1pPr>
              <a:defRPr/>
            </a:lvl1pPr>
          </a:lstStyle>
          <a:p>
            <a:fld id="{7505F35E-22DD-4147-BB87-82304F485774}" type="slidenum">
              <a:rPr lang="en-GB" altLang="en-US"/>
              <a:pPr/>
              <a:t>‹#›</a:t>
            </a:fld>
            <a:endParaRPr lang="en-GB" altLang="en-US"/>
          </a:p>
        </p:txBody>
      </p:sp>
    </p:spTree>
    <p:extLst>
      <p:ext uri="{BB962C8B-B14F-4D97-AF65-F5344CB8AC3E}">
        <p14:creationId xmlns:p14="http://schemas.microsoft.com/office/powerpoint/2010/main" val="2452197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tro header">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75808B58-E0B6-AEB5-39CE-CC72AD6697C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75"/>
            <a:ext cx="9144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10"/>
          </p:nvPr>
        </p:nvSpPr>
        <p:spPr>
          <a:xfrm>
            <a:off x="2051385" y="5445224"/>
            <a:ext cx="5041230" cy="865187"/>
          </a:xfrm>
        </p:spPr>
        <p:txBody>
          <a:bodyPr/>
          <a:lstStyle>
            <a:lvl1pPr marL="0" indent="0" algn="ctr">
              <a:buFontTx/>
              <a:buNone/>
              <a:defRPr baseline="0">
                <a:solidFill>
                  <a:schemeClr val="bg1"/>
                </a:solidFill>
                <a:latin typeface="Century Gothic" panose="020B0502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131041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ond bullet point template">
    <p:spTree>
      <p:nvGrpSpPr>
        <p:cNvPr id="1" name=""/>
        <p:cNvGrpSpPr/>
        <p:nvPr/>
      </p:nvGrpSpPr>
      <p:grpSpPr>
        <a:xfrm>
          <a:off x="0" y="0"/>
          <a:ext cx="0" cy="0"/>
          <a:chOff x="0" y="0"/>
          <a:chExt cx="0" cy="0"/>
        </a:xfrm>
      </p:grpSpPr>
      <p:sp>
        <p:nvSpPr>
          <p:cNvPr id="8" name="Text Placeholder 2"/>
          <p:cNvSpPr>
            <a:spLocks noGrp="1"/>
          </p:cNvSpPr>
          <p:nvPr>
            <p:ph type="body" idx="10"/>
          </p:nvPr>
        </p:nvSpPr>
        <p:spPr>
          <a:xfrm>
            <a:off x="1558800" y="331200"/>
            <a:ext cx="7556376" cy="504055"/>
          </a:xfrm>
        </p:spPr>
        <p:txBody>
          <a:bodyPr wrap="none" lIns="0" rIns="216000">
            <a:noAutofit/>
          </a:bodyPr>
          <a:lstStyle>
            <a:lvl1pPr marL="0" indent="0">
              <a:buClr>
                <a:srgbClr val="3B8E7C"/>
              </a:buClr>
              <a:buFont typeface="Arial" panose="020B0604020202020204" pitchFamily="34" charset="0"/>
              <a:buNone/>
              <a:defRPr sz="2800" baseline="0">
                <a:solidFill>
                  <a:schemeClr val="bg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Text Placeholder 5"/>
          <p:cNvSpPr>
            <a:spLocks noGrp="1"/>
          </p:cNvSpPr>
          <p:nvPr>
            <p:ph type="body" sz="quarter" idx="11"/>
          </p:nvPr>
        </p:nvSpPr>
        <p:spPr>
          <a:xfrm>
            <a:off x="504000" y="1989138"/>
            <a:ext cx="8135938" cy="2087562"/>
          </a:xfrm>
        </p:spPr>
        <p:txBody>
          <a:bodyPr lIns="108000">
            <a:normAutofit/>
          </a:bodyPr>
          <a:lstStyle>
            <a:lvl1pPr marL="0" indent="0">
              <a:buNone/>
              <a:defRPr sz="1600" b="1">
                <a:latin typeface="Century Gothic" panose="020B0502020202020204" pitchFamily="34" charset="0"/>
              </a:defRPr>
            </a:lvl1pPr>
            <a:lvl2pPr marL="0" indent="0">
              <a:buClr>
                <a:srgbClr val="3B8E7C"/>
              </a:buClr>
              <a:buFontTx/>
              <a:buNone/>
              <a:tabLst/>
              <a:defRPr sz="1800"/>
            </a:lvl2pPr>
          </a:lstStyle>
          <a:p>
            <a:pPr lvl="0"/>
            <a:r>
              <a:rPr lang="en-US" dirty="0"/>
              <a:t>Click to edit Master text styles</a:t>
            </a:r>
          </a:p>
        </p:txBody>
      </p:sp>
      <p:sp>
        <p:nvSpPr>
          <p:cNvPr id="2" name="Footer Placeholder 4">
            <a:extLst>
              <a:ext uri="{FF2B5EF4-FFF2-40B4-BE49-F238E27FC236}">
                <a16:creationId xmlns:a16="http://schemas.microsoft.com/office/drawing/2014/main" id="{DECC4BC3-CE94-69FA-4498-7CCB1E115049}"/>
              </a:ext>
            </a:extLst>
          </p:cNvPr>
          <p:cNvSpPr>
            <a:spLocks noGrp="1"/>
          </p:cNvSpPr>
          <p:nvPr>
            <p:ph type="ftr" sz="quarter" idx="12"/>
          </p:nvPr>
        </p:nvSpPr>
        <p:spPr/>
        <p:txBody>
          <a:bodyPr/>
          <a:lstStyle>
            <a:lvl1pPr>
              <a:defRPr>
                <a:latin typeface="Century Gothic" panose="020B0502020202020204" pitchFamily="34" charset="0"/>
              </a:defRPr>
            </a:lvl1pPr>
          </a:lstStyle>
          <a:p>
            <a:pPr>
              <a:defRPr/>
            </a:pPr>
            <a:r>
              <a:rPr lang="en-US"/>
              <a:t>PATIENT SAFETY UPDATE MAY 2024</a:t>
            </a:r>
            <a:endParaRPr lang="en-GB"/>
          </a:p>
        </p:txBody>
      </p:sp>
    </p:spTree>
    <p:extLst>
      <p:ext uri="{BB962C8B-B14F-4D97-AF65-F5344CB8AC3E}">
        <p14:creationId xmlns:p14="http://schemas.microsoft.com/office/powerpoint/2010/main" val="23047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er page">
    <p:spTree>
      <p:nvGrpSpPr>
        <p:cNvPr id="1" name=""/>
        <p:cNvGrpSpPr/>
        <p:nvPr/>
      </p:nvGrpSpPr>
      <p:grpSpPr>
        <a:xfrm>
          <a:off x="0" y="0"/>
          <a:ext cx="0" cy="0"/>
          <a:chOff x="0" y="0"/>
          <a:chExt cx="0" cy="0"/>
        </a:xfrm>
      </p:grpSpPr>
      <p:sp>
        <p:nvSpPr>
          <p:cNvPr id="8" name="Text Placeholder 2"/>
          <p:cNvSpPr>
            <a:spLocks noGrp="1"/>
          </p:cNvSpPr>
          <p:nvPr>
            <p:ph type="body" idx="10"/>
          </p:nvPr>
        </p:nvSpPr>
        <p:spPr>
          <a:xfrm>
            <a:off x="1558800" y="331200"/>
            <a:ext cx="7556376" cy="504055"/>
          </a:xfrm>
        </p:spPr>
        <p:txBody>
          <a:bodyPr wrap="none" lIns="0" rIns="216000">
            <a:noAutofit/>
          </a:bodyPr>
          <a:lstStyle>
            <a:lvl1pPr marL="0" indent="0">
              <a:buClr>
                <a:srgbClr val="3B8E7C"/>
              </a:buClr>
              <a:buFont typeface="Arial" panose="020B0604020202020204" pitchFamily="34" charset="0"/>
              <a:buNone/>
              <a:defRPr sz="2800" baseline="0">
                <a:solidFill>
                  <a:schemeClr val="bg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Title 8"/>
          <p:cNvSpPr>
            <a:spLocks noGrp="1"/>
          </p:cNvSpPr>
          <p:nvPr>
            <p:ph type="title" idx="4294967295"/>
          </p:nvPr>
        </p:nvSpPr>
        <p:spPr bwMode="auto">
          <a:xfrm>
            <a:off x="354013" y="2565400"/>
            <a:ext cx="8229600" cy="1143000"/>
          </a:xfrm>
          <a:prstGeom prst="rect">
            <a:avLst/>
          </a:prstGeom>
          <a:noFill/>
        </p:spPr>
        <p:txBody>
          <a:bodyPr/>
          <a:lstStyle>
            <a:lvl1pPr>
              <a:defRPr>
                <a:latin typeface="Century Gothic" panose="020B0502020202020204" pitchFamily="34" charset="0"/>
              </a:defRPr>
            </a:lvl1pPr>
          </a:lstStyle>
          <a:p>
            <a:r>
              <a:rPr lang="en-GB" altLang="en-US" dirty="0"/>
              <a:t>ON THE SALG AGENDA</a:t>
            </a:r>
          </a:p>
        </p:txBody>
      </p:sp>
      <p:sp>
        <p:nvSpPr>
          <p:cNvPr id="2" name="Footer Placeholder 4">
            <a:extLst>
              <a:ext uri="{FF2B5EF4-FFF2-40B4-BE49-F238E27FC236}">
                <a16:creationId xmlns:a16="http://schemas.microsoft.com/office/drawing/2014/main" id="{E3022BCD-3C81-357C-35F8-4ADC64AF4C30}"/>
              </a:ext>
            </a:extLst>
          </p:cNvPr>
          <p:cNvSpPr>
            <a:spLocks noGrp="1"/>
          </p:cNvSpPr>
          <p:nvPr>
            <p:ph type="ftr" sz="quarter" idx="11"/>
          </p:nvPr>
        </p:nvSpPr>
        <p:spPr/>
        <p:txBody>
          <a:bodyPr/>
          <a:lstStyle>
            <a:lvl1pPr>
              <a:defRPr>
                <a:latin typeface="Century Gothic" panose="020B0502020202020204" pitchFamily="34" charset="0"/>
              </a:defRPr>
            </a:lvl1pPr>
          </a:lstStyle>
          <a:p>
            <a:pPr>
              <a:defRPr/>
            </a:pPr>
            <a:r>
              <a:rPr lang="en-US"/>
              <a:t>PATIENT SAFETY UPDATE MAY 2024</a:t>
            </a:r>
            <a:endParaRPr lang="en-GB"/>
          </a:p>
        </p:txBody>
      </p:sp>
    </p:spTree>
    <p:extLst>
      <p:ext uri="{BB962C8B-B14F-4D97-AF65-F5344CB8AC3E}">
        <p14:creationId xmlns:p14="http://schemas.microsoft.com/office/powerpoint/2010/main" val="865112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s">
    <p:spTree>
      <p:nvGrpSpPr>
        <p:cNvPr id="1" name=""/>
        <p:cNvGrpSpPr/>
        <p:nvPr/>
      </p:nvGrpSpPr>
      <p:grpSpPr>
        <a:xfrm>
          <a:off x="0" y="0"/>
          <a:ext cx="0" cy="0"/>
          <a:chOff x="0" y="0"/>
          <a:chExt cx="0" cy="0"/>
        </a:xfrm>
      </p:grpSpPr>
      <p:sp>
        <p:nvSpPr>
          <p:cNvPr id="14" name="Text Placeholder 2"/>
          <p:cNvSpPr>
            <a:spLocks noGrp="1"/>
          </p:cNvSpPr>
          <p:nvPr>
            <p:ph type="body" idx="10"/>
          </p:nvPr>
        </p:nvSpPr>
        <p:spPr>
          <a:xfrm>
            <a:off x="1558800" y="331200"/>
            <a:ext cx="7556376" cy="504055"/>
          </a:xfrm>
        </p:spPr>
        <p:txBody>
          <a:bodyPr wrap="none" lIns="0" rIns="216000">
            <a:noAutofit/>
          </a:bodyPr>
          <a:lstStyle>
            <a:lvl1pPr marL="0" indent="0">
              <a:buClr>
                <a:srgbClr val="3B8E7C"/>
              </a:buClr>
              <a:buFont typeface="Arial" panose="020B0604020202020204" pitchFamily="34" charset="0"/>
              <a:buNone/>
              <a:defRPr sz="2800" baseline="0">
                <a:solidFill>
                  <a:schemeClr val="bg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Text Placeholder 5"/>
          <p:cNvSpPr>
            <a:spLocks noGrp="1"/>
          </p:cNvSpPr>
          <p:nvPr>
            <p:ph type="body" sz="quarter" idx="12"/>
          </p:nvPr>
        </p:nvSpPr>
        <p:spPr>
          <a:xfrm>
            <a:off x="514800" y="1989138"/>
            <a:ext cx="8135938" cy="4248174"/>
          </a:xfrm>
        </p:spPr>
        <p:txBody>
          <a:bodyPr lIns="108000"/>
          <a:lstStyle>
            <a:lvl1pPr marL="0" indent="0">
              <a:buNone/>
              <a:defRPr sz="1600" b="1">
                <a:latin typeface="Century Gothic" panose="020B0502020202020204" pitchFamily="34" charset="0"/>
              </a:defRPr>
            </a:lvl1pPr>
            <a:lvl2pPr marL="533400" indent="-261938">
              <a:buClr>
                <a:srgbClr val="3B8E7C"/>
              </a:buClr>
              <a:buFont typeface="Arial" panose="020B0604020202020204" pitchFamily="34" charset="0"/>
              <a:buChar char="•"/>
              <a:defRPr sz="1600">
                <a:latin typeface="Century Gothic" panose="020B0502020202020204" pitchFamily="34" charset="0"/>
              </a:defRPr>
            </a:lvl2pPr>
          </a:lstStyle>
          <a:p>
            <a:pPr lvl="0"/>
            <a:r>
              <a:rPr lang="en-US" dirty="0"/>
              <a:t>Click to edit Master text styles</a:t>
            </a:r>
          </a:p>
          <a:p>
            <a:pPr lvl="1"/>
            <a:r>
              <a:rPr lang="en-US" dirty="0"/>
              <a:t>Second level</a:t>
            </a:r>
          </a:p>
        </p:txBody>
      </p:sp>
      <p:sp>
        <p:nvSpPr>
          <p:cNvPr id="2" name="Footer Placeholder 4">
            <a:extLst>
              <a:ext uri="{FF2B5EF4-FFF2-40B4-BE49-F238E27FC236}">
                <a16:creationId xmlns:a16="http://schemas.microsoft.com/office/drawing/2014/main" id="{A0C87CA8-2E84-49B2-50F4-1EB07CF1665D}"/>
              </a:ext>
            </a:extLst>
          </p:cNvPr>
          <p:cNvSpPr>
            <a:spLocks noGrp="1"/>
          </p:cNvSpPr>
          <p:nvPr>
            <p:ph type="ftr" sz="quarter" idx="13"/>
          </p:nvPr>
        </p:nvSpPr>
        <p:spPr/>
        <p:txBody>
          <a:bodyPr/>
          <a:lstStyle>
            <a:lvl1pPr>
              <a:defRPr>
                <a:latin typeface="Century Gothic" panose="020B0502020202020204" pitchFamily="34" charset="0"/>
              </a:defRPr>
            </a:lvl1pPr>
          </a:lstStyle>
          <a:p>
            <a:pPr>
              <a:defRPr/>
            </a:pPr>
            <a:r>
              <a:rPr lang="en-US"/>
              <a:t>PATIENT SAFETY UPDATE MAY 2024</a:t>
            </a:r>
            <a:endParaRPr lang="en-GB"/>
          </a:p>
        </p:txBody>
      </p:sp>
    </p:spTree>
    <p:extLst>
      <p:ext uri="{BB962C8B-B14F-4D97-AF65-F5344CB8AC3E}">
        <p14:creationId xmlns:p14="http://schemas.microsoft.com/office/powerpoint/2010/main" val="48504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Intro header">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68A6AEE3-B6DD-50A4-12CA-EB3D53C577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3" y="-100013"/>
            <a:ext cx="9361488" cy="700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10"/>
          </p:nvPr>
        </p:nvSpPr>
        <p:spPr>
          <a:xfrm>
            <a:off x="2051385" y="5445224"/>
            <a:ext cx="5041230" cy="865187"/>
          </a:xfrm>
        </p:spPr>
        <p:txBody>
          <a:bodyPr/>
          <a:lstStyle>
            <a:lvl1pPr marL="0" indent="0" algn="ctr">
              <a:buFontTx/>
              <a:buNone/>
              <a:defRPr baseline="0">
                <a:solidFill>
                  <a:schemeClr val="bg1"/>
                </a:solidFill>
                <a:latin typeface="Century Gothic" panose="020B0502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3418883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43C147E-FEFC-FC13-7DF6-0C2F2E274D8C}"/>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29CF9727-7A2B-B87B-6F82-23E523EEC0D7}"/>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416282E7-B102-E23A-4E25-968E411BAF68}"/>
              </a:ext>
            </a:extLst>
          </p:cNvPr>
          <p:cNvSpPr>
            <a:spLocks noGrp="1"/>
          </p:cNvSpPr>
          <p:nvPr>
            <p:ph type="sldNum" sz="quarter" idx="12"/>
          </p:nvPr>
        </p:nvSpPr>
        <p:spPr/>
        <p:txBody>
          <a:bodyPr/>
          <a:lstStyle>
            <a:lvl1pPr>
              <a:defRPr/>
            </a:lvl1pPr>
          </a:lstStyle>
          <a:p>
            <a:fld id="{B027A34E-9AA1-4A21-AED5-0F54A2255562}" type="slidenum">
              <a:rPr lang="en-GB" altLang="en-US"/>
              <a:pPr/>
              <a:t>‹#›</a:t>
            </a:fld>
            <a:endParaRPr lang="en-GB" altLang="en-US"/>
          </a:p>
        </p:txBody>
      </p:sp>
    </p:spTree>
    <p:extLst>
      <p:ext uri="{BB962C8B-B14F-4D97-AF65-F5344CB8AC3E}">
        <p14:creationId xmlns:p14="http://schemas.microsoft.com/office/powerpoint/2010/main" val="43648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011A7-01E6-9AE0-3042-B2012DBC85D7}"/>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CC5643ED-252F-BE70-E6C6-3E2C6B7D0265}"/>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A4CA0F92-BD47-053F-0468-6AD48D4D485A}"/>
              </a:ext>
            </a:extLst>
          </p:cNvPr>
          <p:cNvSpPr>
            <a:spLocks noGrp="1"/>
          </p:cNvSpPr>
          <p:nvPr>
            <p:ph type="sldNum" sz="quarter" idx="12"/>
          </p:nvPr>
        </p:nvSpPr>
        <p:spPr/>
        <p:txBody>
          <a:bodyPr/>
          <a:lstStyle>
            <a:lvl1pPr>
              <a:defRPr/>
            </a:lvl1pPr>
          </a:lstStyle>
          <a:p>
            <a:fld id="{A08C2D4A-BBB7-4054-8B2F-EDA4F1F5A66B}" type="slidenum">
              <a:rPr lang="en-GB" altLang="en-US"/>
              <a:pPr/>
              <a:t>‹#›</a:t>
            </a:fld>
            <a:endParaRPr lang="en-GB" altLang="en-US"/>
          </a:p>
        </p:txBody>
      </p:sp>
    </p:spTree>
    <p:extLst>
      <p:ext uri="{BB962C8B-B14F-4D97-AF65-F5344CB8AC3E}">
        <p14:creationId xmlns:p14="http://schemas.microsoft.com/office/powerpoint/2010/main" val="1117206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8656DE-3F91-658C-7ECA-1236CFEB68F9}"/>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7CA3605A-DD91-5DFA-2E59-C9ED37B6A7A2}"/>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3967AEBF-58AB-B3F0-3A91-9ED6D4D2EC9D}"/>
              </a:ext>
            </a:extLst>
          </p:cNvPr>
          <p:cNvSpPr>
            <a:spLocks noGrp="1"/>
          </p:cNvSpPr>
          <p:nvPr>
            <p:ph type="sldNum" sz="quarter" idx="12"/>
          </p:nvPr>
        </p:nvSpPr>
        <p:spPr/>
        <p:txBody>
          <a:bodyPr/>
          <a:lstStyle>
            <a:lvl1pPr>
              <a:defRPr/>
            </a:lvl1pPr>
          </a:lstStyle>
          <a:p>
            <a:fld id="{72666540-10C6-4B72-90AA-942622BFE46A}" type="slidenum">
              <a:rPr lang="en-GB" altLang="en-US"/>
              <a:pPr/>
              <a:t>‹#›</a:t>
            </a:fld>
            <a:endParaRPr lang="en-GB" altLang="en-US"/>
          </a:p>
        </p:txBody>
      </p:sp>
    </p:spTree>
    <p:extLst>
      <p:ext uri="{BB962C8B-B14F-4D97-AF65-F5344CB8AC3E}">
        <p14:creationId xmlns:p14="http://schemas.microsoft.com/office/powerpoint/2010/main" val="251816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7AC4D04-EBEB-E952-F992-9AF16C3D5B7F}"/>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16E5E414-9F1B-B06F-A2BB-9A71737E3807}"/>
              </a:ext>
            </a:extLst>
          </p:cNvPr>
          <p:cNvSpPr>
            <a:spLocks noGrp="1"/>
          </p:cNvSpPr>
          <p:nvPr>
            <p:ph type="ftr" sz="quarter" idx="11"/>
          </p:nvPr>
        </p:nvSpPr>
        <p:spPr/>
        <p:txBody>
          <a:bodyPr/>
          <a:lstStyle>
            <a:lvl1pPr>
              <a:defRPr/>
            </a:lvl1pPr>
          </a:lstStyle>
          <a:p>
            <a:pPr>
              <a:defRPr/>
            </a:pPr>
            <a:r>
              <a:rPr lang="en-US"/>
              <a:t>PATIENT SAFETY UPDATE MAY 2024</a:t>
            </a:r>
            <a:endParaRPr lang="en-GB"/>
          </a:p>
        </p:txBody>
      </p:sp>
      <p:sp>
        <p:nvSpPr>
          <p:cNvPr id="7" name="Slide Number Placeholder 5">
            <a:extLst>
              <a:ext uri="{FF2B5EF4-FFF2-40B4-BE49-F238E27FC236}">
                <a16:creationId xmlns:a16="http://schemas.microsoft.com/office/drawing/2014/main" id="{5B4C76B9-E2E2-5798-9209-84D616443586}"/>
              </a:ext>
            </a:extLst>
          </p:cNvPr>
          <p:cNvSpPr>
            <a:spLocks noGrp="1"/>
          </p:cNvSpPr>
          <p:nvPr>
            <p:ph type="sldNum" sz="quarter" idx="12"/>
          </p:nvPr>
        </p:nvSpPr>
        <p:spPr/>
        <p:txBody>
          <a:bodyPr/>
          <a:lstStyle>
            <a:lvl1pPr>
              <a:defRPr/>
            </a:lvl1pPr>
          </a:lstStyle>
          <a:p>
            <a:fld id="{0A7727A5-A87E-424B-99DC-F1D4C8C8B637}" type="slidenum">
              <a:rPr lang="en-GB" altLang="en-US"/>
              <a:pPr/>
              <a:t>‹#›</a:t>
            </a:fld>
            <a:endParaRPr lang="en-GB" altLang="en-US"/>
          </a:p>
        </p:txBody>
      </p:sp>
    </p:spTree>
    <p:extLst>
      <p:ext uri="{BB962C8B-B14F-4D97-AF65-F5344CB8AC3E}">
        <p14:creationId xmlns:p14="http://schemas.microsoft.com/office/powerpoint/2010/main" val="16003355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a16="http://schemas.microsoft.com/office/drawing/2014/main" id="{DD8B2818-5955-AA8C-C8C3-D726157BD322}"/>
              </a:ext>
            </a:extLst>
          </p:cNvPr>
          <p:cNvSpPr>
            <a:spLocks noGrp="1"/>
          </p:cNvSpPr>
          <p:nvPr>
            <p:ph type="body" idx="1"/>
          </p:nvPr>
        </p:nvSpPr>
        <p:spPr bwMode="auto">
          <a:xfrm>
            <a:off x="485775" y="169545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8" name="Title 1">
            <a:extLst>
              <a:ext uri="{FF2B5EF4-FFF2-40B4-BE49-F238E27FC236}">
                <a16:creationId xmlns:a16="http://schemas.microsoft.com/office/drawing/2014/main" id="{6EA109C3-F57D-F337-7C41-4B388680E392}"/>
              </a:ext>
            </a:extLst>
          </p:cNvPr>
          <p:cNvSpPr txBox="1">
            <a:spLocks/>
          </p:cNvSpPr>
          <p:nvPr userDrawn="1"/>
        </p:nvSpPr>
        <p:spPr>
          <a:xfrm>
            <a:off x="250825" y="109538"/>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endParaRPr lang="en-GB" sz="2400" dirty="0">
              <a:solidFill>
                <a:schemeClr val="bg1"/>
              </a:solidFill>
            </a:endParaRPr>
          </a:p>
        </p:txBody>
      </p:sp>
      <p:sp>
        <p:nvSpPr>
          <p:cNvPr id="9" name="Footer Placeholder 4">
            <a:extLst>
              <a:ext uri="{FF2B5EF4-FFF2-40B4-BE49-F238E27FC236}">
                <a16:creationId xmlns:a16="http://schemas.microsoft.com/office/drawing/2014/main" id="{F92B5CD0-D15B-D843-4852-05A0B293D1E9}"/>
              </a:ext>
            </a:extLst>
          </p:cNvPr>
          <p:cNvSpPr>
            <a:spLocks noGrp="1"/>
          </p:cNvSpPr>
          <p:nvPr>
            <p:ph type="ftr" sz="quarter" idx="3"/>
          </p:nvPr>
        </p:nvSpPr>
        <p:spPr>
          <a:xfrm>
            <a:off x="3124200" y="6356350"/>
            <a:ext cx="5624513" cy="365125"/>
          </a:xfrm>
          <a:prstGeom prst="rect">
            <a:avLst/>
          </a:prstGeom>
        </p:spPr>
        <p:txBody>
          <a:bodyPr vert="horz" lIns="91440" tIns="45720" rIns="91440" bIns="45720" rtlCol="0" anchor="ctr"/>
          <a:lstStyle>
            <a:lvl1pPr algn="r" eaLnBrk="1" fontAlgn="auto" hangingPunct="1">
              <a:spcBef>
                <a:spcPts val="0"/>
              </a:spcBef>
              <a:spcAft>
                <a:spcPts val="0"/>
              </a:spcAft>
              <a:defRPr sz="1200" b="1">
                <a:solidFill>
                  <a:srgbClr val="3B8E7C"/>
                </a:solidFill>
                <a:latin typeface="+mn-lt"/>
                <a:cs typeface="+mn-cs"/>
              </a:defRPr>
            </a:lvl1pPr>
          </a:lstStyle>
          <a:p>
            <a:pPr>
              <a:defRPr/>
            </a:pPr>
            <a:r>
              <a:rPr lang="en-US"/>
              <a:t>PATIENT SAFETY UPDATE MAY 2024</a:t>
            </a:r>
            <a:endParaRPr lang="en-GB"/>
          </a:p>
        </p:txBody>
      </p:sp>
      <p:pic>
        <p:nvPicPr>
          <p:cNvPr id="1029" name="Picture 3">
            <a:extLst>
              <a:ext uri="{FF2B5EF4-FFF2-40B4-BE49-F238E27FC236}">
                <a16:creationId xmlns:a16="http://schemas.microsoft.com/office/drawing/2014/main" id="{6C917840-FF81-8FD3-4892-91FD6B4E09C7}"/>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90488"/>
            <a:ext cx="9144000" cy="167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 id="2147484158" r:id="rId4"/>
    <p:sldLayoutId id="2147484159" r:id="rId5"/>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6A4A2EE9-5670-D43E-21CB-B60E7AE2821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62B37BC8-E180-C32C-41C2-E630E09062C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E078C261-D436-97E9-D251-E63AFB6EC2C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5" name="Footer Placeholder 4">
            <a:extLst>
              <a:ext uri="{FF2B5EF4-FFF2-40B4-BE49-F238E27FC236}">
                <a16:creationId xmlns:a16="http://schemas.microsoft.com/office/drawing/2014/main" id="{82E1FE49-457B-A2B4-67DB-3E35A402A08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992DF198-56B3-09D8-7A9D-CB612BB909E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6BAF3435-68C3-42F4-8452-21ADE798B15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144" r:id="rId1"/>
    <p:sldLayoutId id="2147484145" r:id="rId2"/>
    <p:sldLayoutId id="2147484146" r:id="rId3"/>
    <p:sldLayoutId id="2147484147" r:id="rId4"/>
    <p:sldLayoutId id="2147484148" r:id="rId5"/>
    <p:sldLayoutId id="2147484149" r:id="rId6"/>
    <p:sldLayoutId id="2147484150" r:id="rId7"/>
    <p:sldLayoutId id="2147484151" r:id="rId8"/>
    <p:sldLayoutId id="2147484152" r:id="rId9"/>
    <p:sldLayoutId id="2147484153" r:id="rId10"/>
    <p:sldLayoutId id="2147484154" r:id="rId11"/>
  </p:sldLayoutIdLst>
  <p:hf sldNum="0" hdr="0" dt="0"/>
  <p:txStyles>
    <p:titleStyle>
      <a:lvl1pPr algn="ctr" rtl="0" eaLnBrk="0" fontAlgn="base" hangingPunct="0">
        <a:spcBef>
          <a:spcPct val="0"/>
        </a:spcBef>
        <a:spcAft>
          <a:spcPct val="0"/>
        </a:spcAft>
        <a:defRPr sz="4400" kern="1200">
          <a:solidFill>
            <a:schemeClr val="tx1"/>
          </a:solidFill>
          <a:latin typeface="Century Gothic" panose="020B0502020202020204" pitchFamily="34" charset="0"/>
          <a:ea typeface="+mj-ea"/>
          <a:cs typeface="+mj-cs"/>
        </a:defRPr>
      </a:lvl1pPr>
      <a:lvl2pPr algn="ctr" rtl="0" eaLnBrk="0" fontAlgn="base" hangingPunct="0">
        <a:spcBef>
          <a:spcPct val="0"/>
        </a:spcBef>
        <a:spcAft>
          <a:spcPct val="0"/>
        </a:spcAft>
        <a:defRPr sz="4400">
          <a:solidFill>
            <a:schemeClr val="tx1"/>
          </a:solidFill>
          <a:latin typeface="Century Gothic" pitchFamily="34" charset="0"/>
        </a:defRPr>
      </a:lvl2pPr>
      <a:lvl3pPr algn="ctr" rtl="0" eaLnBrk="0" fontAlgn="base" hangingPunct="0">
        <a:spcBef>
          <a:spcPct val="0"/>
        </a:spcBef>
        <a:spcAft>
          <a:spcPct val="0"/>
        </a:spcAft>
        <a:defRPr sz="4400">
          <a:solidFill>
            <a:schemeClr val="tx1"/>
          </a:solidFill>
          <a:latin typeface="Century Gothic" pitchFamily="34" charset="0"/>
        </a:defRPr>
      </a:lvl3pPr>
      <a:lvl4pPr algn="ctr" rtl="0" eaLnBrk="0" fontAlgn="base" hangingPunct="0">
        <a:spcBef>
          <a:spcPct val="0"/>
        </a:spcBef>
        <a:spcAft>
          <a:spcPct val="0"/>
        </a:spcAft>
        <a:defRPr sz="4400">
          <a:solidFill>
            <a:schemeClr val="tx1"/>
          </a:solidFill>
          <a:latin typeface="Century Gothic" pitchFamily="34" charset="0"/>
        </a:defRPr>
      </a:lvl4pPr>
      <a:lvl5pPr algn="ctr" rtl="0" eaLnBrk="0" fontAlgn="base" hangingPunct="0">
        <a:spcBef>
          <a:spcPct val="0"/>
        </a:spcBef>
        <a:spcAft>
          <a:spcPct val="0"/>
        </a:spcAft>
        <a:defRPr sz="4400">
          <a:solidFill>
            <a:schemeClr val="tx1"/>
          </a:solidFill>
          <a:latin typeface="Century Gothic"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Century Gothic" panose="020B0502020202020204" pitchFamily="34"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Century Gothic" panose="020B0502020202020204"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entury Gothic" panose="020B0502020202020204"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07FFB199-859A-AC38-F827-10ACEDAF39A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3075" name="Text Placeholder 2">
            <a:extLst>
              <a:ext uri="{FF2B5EF4-FFF2-40B4-BE49-F238E27FC236}">
                <a16:creationId xmlns:a16="http://schemas.microsoft.com/office/drawing/2014/main" id="{AF47E94D-F8E5-187C-4636-7D95D9D2C18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27CABDD-FDE4-916B-F56A-41CD9565C3B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5" name="Footer Placeholder 4">
            <a:extLst>
              <a:ext uri="{FF2B5EF4-FFF2-40B4-BE49-F238E27FC236}">
                <a16:creationId xmlns:a16="http://schemas.microsoft.com/office/drawing/2014/main" id="{1B6D1605-00FA-0DCF-88E7-C08B7EDB99C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PATIENT SAFETY UPDATE MAY 2024</a:t>
            </a:r>
            <a:endParaRPr lang="en-GB"/>
          </a:p>
        </p:txBody>
      </p:sp>
      <p:sp>
        <p:nvSpPr>
          <p:cNvPr id="6" name="Slide Number Placeholder 5">
            <a:extLst>
              <a:ext uri="{FF2B5EF4-FFF2-40B4-BE49-F238E27FC236}">
                <a16:creationId xmlns:a16="http://schemas.microsoft.com/office/drawing/2014/main" id="{5C300F13-5E22-EA24-B1A3-06E78BA49EE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36AB034-3758-44E2-B7FA-34BF058C5DE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160" r:id="rId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judiciary.uk/prevention-of-future-death-reports/ian-jacka-prevention-of-future-deaths-report/" TargetMode="External"/><Relationship Id="rId2" Type="http://schemas.openxmlformats.org/officeDocument/2006/relationships/hyperlink" Target="https://www.scotcourts.gov.uk/search-judgments/judgment?id=328e86a6-8980-69d2-b500-ff0000d74aa7" TargetMode="External"/><Relationship Id="rId1" Type="http://schemas.openxmlformats.org/officeDocument/2006/relationships/slideLayout" Target="../slideLayouts/slideLayout4.xml"/><Relationship Id="rId4" Type="http://schemas.openxmlformats.org/officeDocument/2006/relationships/hyperlink" Target="https://associationofanaesthetists-publications.onlinelibrary.wiley.com/doi/10.1111/j.1365-2044.2012.07075.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anaesthetists.org/Portals/0/PDFs/Guidelines%20PDFs/Safety%20guideline%20neurological%20monitoring%20associated%20with%20obstetric%20neuraxial%20block%202020%20-%20Copy.pdf?ver=2020-03-31-135403-463&amp;timestamp=1585729294816"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rcoa.ac.uk/safety-standards-quality/patient-safety/flash-card-team-training" TargetMode="External"/><Relationship Id="rId2" Type="http://schemas.openxmlformats.org/officeDocument/2006/relationships/hyperlink" Target="https://academic.oup.com/bja/article/115/6/827/241440"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url.uk.m.mimecastprotect.com/s/i0ccCQNzJIzDz1IPkoHl?domain=journals.lww.com" TargetMode="External"/><Relationship Id="rId2" Type="http://schemas.openxmlformats.org/officeDocument/2006/relationships/hyperlink" Target="https://www.sciencedirect.com/science/article/pii/S095461111300053X" TargetMode="External"/><Relationship Id="rId1" Type="http://schemas.openxmlformats.org/officeDocument/2006/relationships/slideLayout" Target="../slideLayouts/slideLayout4.xml"/><Relationship Id="rId4" Type="http://schemas.openxmlformats.org/officeDocument/2006/relationships/hyperlink" Target="http://rc.rcjournal.com/content/68/9/1271"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hssib.org.uk/patient-safety-investigations/advanced-airway-management-in-patients-with-a-known-complex-disease/"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rcoa.ac.uk/node/21501" TargetMode="External"/><Relationship Id="rId2" Type="http://schemas.openxmlformats.org/officeDocument/2006/relationships/hyperlink" Target="https://das.uk.com/dad"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hssib.org.uk/patient-safety-investigations/workforce-and-patient-safety/investigation-report/"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cpoc.org.uk/sites/cpoc/files/documents/2024-03/CPOC-NatSSIPsS-2Pager.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anaesthetists.org/Home/Resources-publications/Guidelines/Checking-Anaesthetic-Equipment" TargetMode="External"/><Relationship Id="rId2" Type="http://schemas.openxmlformats.org/officeDocument/2006/relationships/hyperlink" Target="https://www.rcoa.ac.uk/safety-standards-quality/guidance-resources/capnography-no-trace-wrong-plac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a:extLst>
              <a:ext uri="{FF2B5EF4-FFF2-40B4-BE49-F238E27FC236}">
                <a16:creationId xmlns:a16="http://schemas.microsoft.com/office/drawing/2014/main" id="{B1DB8B9A-532E-AEB8-89EA-3101B4AB7253}"/>
              </a:ext>
            </a:extLst>
          </p:cNvPr>
          <p:cNvSpPr txBox="1">
            <a:spLocks noChangeArrowheads="1"/>
          </p:cNvSpPr>
          <p:nvPr/>
        </p:nvSpPr>
        <p:spPr bwMode="auto">
          <a:xfrm>
            <a:off x="2051050" y="5546725"/>
            <a:ext cx="5041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dirty="0">
                <a:solidFill>
                  <a:schemeClr val="bg1"/>
                </a:solidFill>
                <a:latin typeface="Century Gothic" panose="020B0502020202020204" pitchFamily="34" charset="0"/>
              </a:rPr>
              <a:t>July – </a:t>
            </a:r>
            <a:r>
              <a:rPr lang="en-GB" altLang="en-US" sz="2400">
                <a:solidFill>
                  <a:schemeClr val="bg1"/>
                </a:solidFill>
                <a:latin typeface="Century Gothic" panose="020B0502020202020204" pitchFamily="34" charset="0"/>
              </a:rPr>
              <a:t>Sep 2023</a:t>
            </a:r>
            <a:endParaRPr lang="en-GB" altLang="en-US" sz="2400" dirty="0">
              <a:solidFill>
                <a:schemeClr val="bg1"/>
              </a:solidFill>
              <a:latin typeface="Century Gothic" panose="020B0502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B0B87760-EB24-D2EF-8921-6142BC580F1E}"/>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24579" name="Text Placeholder 5">
            <a:extLst>
              <a:ext uri="{FF2B5EF4-FFF2-40B4-BE49-F238E27FC236}">
                <a16:creationId xmlns:a16="http://schemas.microsoft.com/office/drawing/2014/main" id="{EF1A052B-B223-539B-2BF8-DEDF7ED65C87}"/>
              </a:ext>
            </a:extLst>
          </p:cNvPr>
          <p:cNvSpPr txBox="1">
            <a:spLocks/>
          </p:cNvSpPr>
          <p:nvPr/>
        </p:nvSpPr>
        <p:spPr bwMode="auto">
          <a:xfrm>
            <a:off x="395288" y="1916113"/>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GB" sz="1200" b="1" dirty="0">
                <a:latin typeface="Century Gothic" panose="020B0502020202020204" pitchFamily="34" charset="0"/>
              </a:rPr>
              <a:t>Use of Aintree intubating catheter for supplemental oxygenation </a:t>
            </a:r>
          </a:p>
          <a:p>
            <a:pPr>
              <a:buNone/>
            </a:pPr>
            <a:r>
              <a:rPr lang="en-GB" sz="1200" dirty="0">
                <a:latin typeface="Century Gothic" panose="020B0502020202020204" pitchFamily="34" charset="0"/>
              </a:rPr>
              <a:t>Airway exchange catheters (AECs) can be used as a guide over which a tracheal tube can be passed, in a similar way to a bougie. Their use is associated with a high intubation success rate. Most of the morbidity is caused by barotrauma associated with their use as a means of oxygenation. </a:t>
            </a:r>
          </a:p>
          <a:p>
            <a:pPr>
              <a:buNone/>
            </a:pPr>
            <a:r>
              <a:rPr lang="en-GB" sz="1200" dirty="0">
                <a:latin typeface="Century Gothic" panose="020B0502020202020204" pitchFamily="34" charset="0"/>
              </a:rPr>
              <a:t>Readers are referred to 2 reports (listed below): The Sheriff's report into Mr Gordon Ewing and one where oxygenation via these long hollow catheters was a contributary factor to the patient’s death. </a:t>
            </a:r>
          </a:p>
          <a:p>
            <a:pPr>
              <a:buNone/>
            </a:pPr>
            <a:endParaRPr lang="en-GB" sz="1200" dirty="0">
              <a:latin typeface="Century Gothic" panose="020B0502020202020204" pitchFamily="34" charset="0"/>
            </a:endParaRPr>
          </a:p>
          <a:p>
            <a:pPr>
              <a:buNone/>
            </a:pPr>
            <a:r>
              <a:rPr lang="en-GB" sz="1200" b="1" dirty="0">
                <a:latin typeface="Century Gothic" panose="020B0502020202020204" pitchFamily="34" charset="0"/>
              </a:rPr>
              <a:t>Recommendation:</a:t>
            </a:r>
          </a:p>
          <a:p>
            <a:pPr>
              <a:buNone/>
            </a:pPr>
            <a:r>
              <a:rPr lang="en-GB" sz="1200" dirty="0">
                <a:latin typeface="Century Gothic" panose="020B0502020202020204" pitchFamily="34" charset="0"/>
              </a:rPr>
              <a:t> Insufflating oxygen through AECs with a 15mm connector should only be done in extremis and using a high-pressure source (jet) ventilation (with an associated </a:t>
            </a:r>
            <a:r>
              <a:rPr lang="en-GB" sz="1200" dirty="0" err="1">
                <a:latin typeface="Century Gothic" panose="020B0502020202020204" pitchFamily="34" charset="0"/>
              </a:rPr>
              <a:t>Luer</a:t>
            </a:r>
            <a:r>
              <a:rPr lang="en-GB" sz="1200" dirty="0">
                <a:latin typeface="Century Gothic" panose="020B0502020202020204" pitchFamily="34" charset="0"/>
              </a:rPr>
              <a:t> lock connector) should be avoided altogether. </a:t>
            </a:r>
          </a:p>
          <a:p>
            <a:pPr>
              <a:buNone/>
            </a:pPr>
            <a:r>
              <a:rPr lang="en-GB" sz="1200" dirty="0">
                <a:latin typeface="Century Gothic" panose="020B0502020202020204" pitchFamily="34" charset="0"/>
              </a:rPr>
              <a:t>The Difficult Airway Society guidelines for the management of tracheal </a:t>
            </a:r>
            <a:r>
              <a:rPr lang="en-GB" sz="1200" dirty="0" err="1">
                <a:latin typeface="Century Gothic" panose="020B0502020202020204" pitchFamily="34" charset="0"/>
              </a:rPr>
              <a:t>extubation</a:t>
            </a:r>
            <a:r>
              <a:rPr lang="en-GB" sz="1200" dirty="0">
                <a:latin typeface="Century Gothic" panose="020B0502020202020204" pitchFamily="34" charset="0"/>
              </a:rPr>
              <a:t>, also essential reading, list the use of AECs as an advanced technique where due diligence is needed. </a:t>
            </a:r>
          </a:p>
          <a:p>
            <a:pPr>
              <a:buNone/>
            </a:pPr>
            <a:r>
              <a:rPr lang="en-GB" sz="1200" dirty="0">
                <a:latin typeface="Century Gothic" panose="020B0502020202020204" pitchFamily="34" charset="0"/>
              </a:rPr>
              <a:t>Departments are further encouraged to deliver MDT training for airway procedures (</a:t>
            </a:r>
            <a:r>
              <a:rPr lang="en-GB" sz="1200" dirty="0" err="1">
                <a:latin typeface="Century Gothic" panose="020B0502020202020204" pitchFamily="34" charset="0"/>
              </a:rPr>
              <a:t>eg</a:t>
            </a:r>
            <a:r>
              <a:rPr lang="en-GB" sz="1200" dirty="0">
                <a:latin typeface="Century Gothic" panose="020B0502020202020204" pitchFamily="34" charset="0"/>
              </a:rPr>
              <a:t> e-FONA, unrecognised oesophageal intubation, and advanced airway kit). These cases lend support to this. </a:t>
            </a:r>
          </a:p>
          <a:p>
            <a:pPr>
              <a:buNone/>
            </a:pPr>
            <a:endParaRPr lang="en-GB" sz="1200" dirty="0">
              <a:latin typeface="Century Gothic" panose="020B0502020202020204" pitchFamily="34" charset="0"/>
            </a:endParaRPr>
          </a:p>
          <a:p>
            <a:pPr>
              <a:buNone/>
            </a:pPr>
            <a:r>
              <a:rPr lang="en-GB" sz="1200" b="1" dirty="0">
                <a:latin typeface="Century Gothic" panose="020B0502020202020204" pitchFamily="34" charset="0"/>
              </a:rPr>
              <a:t>Resources: </a:t>
            </a:r>
          </a:p>
          <a:p>
            <a:pPr>
              <a:buNone/>
            </a:pPr>
            <a:r>
              <a:rPr lang="en-GB" sz="1200" u="sng" dirty="0">
                <a:latin typeface="Century Gothic" panose="020B0502020202020204" pitchFamily="34" charset="0"/>
                <a:hlinkClick r:id="rId2"/>
              </a:rPr>
              <a:t>INQUIRY UNDER THE FATAL ACCIDENTS AND INQUIRIES (SCOTLAND) ACT 1976 INTO THE SUDDEN DEATH OF GORDON EWING (scotcourts.gov.uk)</a:t>
            </a:r>
            <a:endParaRPr lang="en-GB" sz="1200" dirty="0">
              <a:latin typeface="Century Gothic" panose="020B0502020202020204" pitchFamily="34" charset="0"/>
            </a:endParaRPr>
          </a:p>
          <a:p>
            <a:pPr>
              <a:buNone/>
            </a:pPr>
            <a:r>
              <a:rPr lang="en-GB" sz="1200" u="sng" dirty="0">
                <a:latin typeface="Century Gothic" panose="020B0502020202020204" pitchFamily="34" charset="0"/>
                <a:hlinkClick r:id="rId3"/>
              </a:rPr>
              <a:t>Ian </a:t>
            </a:r>
            <a:r>
              <a:rPr lang="en-GB" sz="1200" u="sng" dirty="0" err="1">
                <a:latin typeface="Century Gothic" panose="020B0502020202020204" pitchFamily="34" charset="0"/>
                <a:hlinkClick r:id="rId3"/>
              </a:rPr>
              <a:t>Jacka</a:t>
            </a:r>
            <a:r>
              <a:rPr lang="en-GB" sz="1200" u="sng" dirty="0">
                <a:latin typeface="Century Gothic" panose="020B0502020202020204" pitchFamily="34" charset="0"/>
                <a:hlinkClick r:id="rId3"/>
              </a:rPr>
              <a:t>: Prevention of future deaths report - Courts and Tribunals Judiciary</a:t>
            </a:r>
            <a:r>
              <a:rPr lang="en-GB" sz="1200" dirty="0">
                <a:latin typeface="Century Gothic" panose="020B0502020202020204" pitchFamily="34" charset="0"/>
              </a:rPr>
              <a:t> </a:t>
            </a:r>
            <a:r>
              <a:rPr lang="en-GB" sz="1200" u="sng" dirty="0">
                <a:latin typeface="Century Gothic" panose="020B0502020202020204" pitchFamily="34" charset="0"/>
                <a:hlinkClick r:id="rId4"/>
              </a:rPr>
              <a:t>Difficult Airway Society Guidelines for the management of tracheal </a:t>
            </a:r>
            <a:r>
              <a:rPr lang="en-GB" sz="1200" u="sng" dirty="0" err="1">
                <a:latin typeface="Century Gothic" panose="020B0502020202020204" pitchFamily="34" charset="0"/>
                <a:hlinkClick r:id="rId4"/>
              </a:rPr>
              <a:t>extubation</a:t>
            </a:r>
            <a:r>
              <a:rPr lang="en-GB" sz="1200" u="sng" dirty="0">
                <a:latin typeface="Century Gothic" panose="020B0502020202020204" pitchFamily="34" charset="0"/>
                <a:hlinkClick r:id="rId4"/>
              </a:rPr>
              <a:t> - - 2012 - Anaesthesia - Wiley Online Library</a:t>
            </a:r>
            <a:endParaRPr lang="en-GB" sz="1200" dirty="0">
              <a:latin typeface="Century Gothic" panose="020B0502020202020204" pitchFamily="34" charset="0"/>
            </a:endParaRPr>
          </a:p>
        </p:txBody>
      </p:sp>
      <p:sp>
        <p:nvSpPr>
          <p:cNvPr id="24580" name="Text Placeholder 1">
            <a:extLst>
              <a:ext uri="{FF2B5EF4-FFF2-40B4-BE49-F238E27FC236}">
                <a16:creationId xmlns:a16="http://schemas.microsoft.com/office/drawing/2014/main" id="{D5E37A6E-269A-5DBF-9209-FCDA1B93AF03}"/>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14B29AD-2D79-5259-8E9A-2A92C929BA8C}"/>
              </a:ext>
            </a:extLst>
          </p:cNvPr>
          <p:cNvSpPr>
            <a:spLocks noGrp="1"/>
          </p:cNvSpPr>
          <p:nvPr>
            <p:ph type="body" idx="10"/>
          </p:nvPr>
        </p:nvSpPr>
        <p:spPr/>
        <p:txBody>
          <a:bodyPr/>
          <a:lstStyle/>
          <a:p>
            <a:r>
              <a:rPr lang="en-US" dirty="0"/>
              <a:t>Review of incidents</a:t>
            </a:r>
            <a:endParaRPr lang="en-GB" dirty="0"/>
          </a:p>
        </p:txBody>
      </p:sp>
      <p:sp>
        <p:nvSpPr>
          <p:cNvPr id="3" name="Text Placeholder 2">
            <a:extLst>
              <a:ext uri="{FF2B5EF4-FFF2-40B4-BE49-F238E27FC236}">
                <a16:creationId xmlns:a16="http://schemas.microsoft.com/office/drawing/2014/main" id="{97B8AE10-38F2-D1F6-2DF1-D415D54B4104}"/>
              </a:ext>
            </a:extLst>
          </p:cNvPr>
          <p:cNvSpPr>
            <a:spLocks noGrp="1"/>
          </p:cNvSpPr>
          <p:nvPr>
            <p:ph type="body" sz="quarter" idx="12"/>
          </p:nvPr>
        </p:nvSpPr>
        <p:spPr/>
        <p:txBody>
          <a:bodyPr/>
          <a:lstStyle/>
          <a:p>
            <a:pPr>
              <a:lnSpc>
                <a:spcPct val="115000"/>
              </a:lnSpc>
              <a:spcBef>
                <a:spcPts val="800"/>
              </a:spcBef>
              <a:spcAft>
                <a:spcPts val="400"/>
              </a:spcAft>
            </a:pPr>
            <a:r>
              <a:rPr lang="en-GB" sz="1200" b="1" kern="100" dirty="0">
                <a:effectLst/>
                <a:ea typeface="Yu Gothic Light" panose="020B0300000000000000" pitchFamily="34" charset="-128"/>
                <a:cs typeface="Times New Roman" panose="02020603050405020304" pitchFamily="18" charset="0"/>
              </a:rPr>
              <a:t>Neurological Monitoring Associated with spinal epidural anaesthesia</a:t>
            </a:r>
            <a:br>
              <a:rPr lang="en-GB" sz="1200" b="1" kern="100" dirty="0">
                <a:effectLst/>
                <a:ea typeface="Yu Gothic Light" panose="020B0300000000000000" pitchFamily="34" charset="-128"/>
                <a:cs typeface="Times New Roman" panose="02020603050405020304" pitchFamily="18" charset="0"/>
              </a:rPr>
            </a:br>
            <a:r>
              <a:rPr lang="en-GB" sz="1200" b="0" dirty="0">
                <a:solidFill>
                  <a:srgbClr val="000000"/>
                </a:solidFill>
                <a:effectLst/>
                <a:highlight>
                  <a:srgbClr val="FFFFFF"/>
                </a:highlight>
                <a:ea typeface="Times New Roman" panose="02020603050405020304" pitchFamily="18" charset="0"/>
              </a:rPr>
              <a:t>Following vascular surgery under spinal-epidural anaesthetic, there was no return of any sensation or motor function in the lower limbs (</a:t>
            </a:r>
            <a:r>
              <a:rPr lang="en-GB" sz="1200" b="0" dirty="0" err="1">
                <a:solidFill>
                  <a:srgbClr val="000000"/>
                </a:solidFill>
                <a:effectLst/>
                <a:highlight>
                  <a:srgbClr val="FFFFFF"/>
                </a:highlight>
                <a:ea typeface="Times New Roman" panose="02020603050405020304" pitchFamily="18" charset="0"/>
              </a:rPr>
              <a:t>Bromage</a:t>
            </a:r>
            <a:r>
              <a:rPr lang="en-GB" sz="1200" b="0" dirty="0">
                <a:solidFill>
                  <a:srgbClr val="000000"/>
                </a:solidFill>
                <a:effectLst/>
                <a:highlight>
                  <a:srgbClr val="FFFFFF"/>
                </a:highlight>
                <a:ea typeface="Times New Roman" panose="02020603050405020304" pitchFamily="18" charset="0"/>
              </a:rPr>
              <a:t> score 3) within 4 hours. The block was not monitored in recovery and although ward staff raised concerns, there was a delay in review and a significant delay in undertaking a MR scan (more than 10 hours). The MR scan confirmed a suspected </a:t>
            </a:r>
            <a:r>
              <a:rPr lang="en-GB" sz="1200" b="0" dirty="0" err="1">
                <a:solidFill>
                  <a:srgbClr val="000000"/>
                </a:solidFill>
                <a:effectLst/>
                <a:highlight>
                  <a:srgbClr val="FFFFFF"/>
                </a:highlight>
                <a:ea typeface="Times New Roman" panose="02020603050405020304" pitchFamily="18" charset="0"/>
              </a:rPr>
              <a:t>hematomyelia</a:t>
            </a:r>
            <a:r>
              <a:rPr lang="en-GB" sz="1200" b="0" dirty="0">
                <a:solidFill>
                  <a:srgbClr val="000000"/>
                </a:solidFill>
                <a:effectLst/>
                <a:highlight>
                  <a:srgbClr val="FFFFFF"/>
                </a:highlight>
                <a:ea typeface="Times New Roman" panose="02020603050405020304" pitchFamily="18" charset="0"/>
              </a:rPr>
              <a:t> (haemorrhage occurring within the spinal cord) and the patient suffered permanent neurological sequelae.</a:t>
            </a:r>
            <a:endParaRPr lang="en-GB" sz="1200" b="0" dirty="0">
              <a:effectLst/>
              <a:highlight>
                <a:srgbClr val="FFFFFF"/>
              </a:highlight>
              <a:ea typeface="Times New Roman" panose="02020603050405020304" pitchFamily="18" charset="0"/>
            </a:endParaRPr>
          </a:p>
          <a:p>
            <a:r>
              <a:rPr lang="en-GB" sz="1200" dirty="0">
                <a:solidFill>
                  <a:srgbClr val="000000"/>
                </a:solidFill>
                <a:effectLst/>
                <a:highlight>
                  <a:srgbClr val="FFFFFF"/>
                </a:highlight>
                <a:ea typeface="Times New Roman" panose="02020603050405020304" pitchFamily="18" charset="0"/>
              </a:rPr>
              <a:t> </a:t>
            </a:r>
            <a:endParaRPr lang="en-GB" sz="1200" dirty="0">
              <a:effectLst/>
              <a:highlight>
                <a:srgbClr val="FFFFFF"/>
              </a:highlight>
              <a:ea typeface="Times New Roman" panose="02020603050405020304" pitchFamily="18" charset="0"/>
            </a:endParaRPr>
          </a:p>
          <a:p>
            <a:pPr>
              <a:lnSpc>
                <a:spcPct val="115000"/>
              </a:lnSpc>
              <a:spcAft>
                <a:spcPts val="800"/>
              </a:spcAft>
            </a:pPr>
            <a:r>
              <a:rPr lang="en-GB" sz="1200" kern="100" dirty="0">
                <a:effectLst/>
                <a:ea typeface="Aptos" panose="020B0004020202020204" pitchFamily="34" charset="0"/>
                <a:cs typeface="Arial" panose="020B0604020202020204" pitchFamily="34" charset="0"/>
              </a:rPr>
              <a:t>Recommendation:</a:t>
            </a:r>
            <a:br>
              <a:rPr lang="en-GB" sz="1200" kern="100" dirty="0">
                <a:effectLst/>
                <a:ea typeface="Aptos" panose="020B0004020202020204" pitchFamily="34" charset="0"/>
                <a:cs typeface="Arial" panose="020B0604020202020204" pitchFamily="34" charset="0"/>
              </a:rPr>
            </a:br>
            <a:r>
              <a:rPr lang="en-GB" sz="1200" b="0" kern="100" dirty="0">
                <a:effectLst/>
                <a:ea typeface="Aptos" panose="020B0004020202020204" pitchFamily="34" charset="0"/>
                <a:cs typeface="Arial" panose="020B0604020202020204" pitchFamily="34" charset="0"/>
              </a:rPr>
              <a:t>This case highlights the need for careful monitoring of patients for block regression following spinal epidural anaesthesia, as recommended by the Association of Anaesthetists</a:t>
            </a:r>
            <a:r>
              <a:rPr lang="en-GB" sz="1200" b="0" kern="100" baseline="30000" dirty="0">
                <a:effectLst/>
                <a:ea typeface="Aptos" panose="020B0004020202020204" pitchFamily="34" charset="0"/>
                <a:cs typeface="Arial" panose="020B0604020202020204" pitchFamily="34" charset="0"/>
              </a:rPr>
              <a:t>1</a:t>
            </a:r>
            <a:r>
              <a:rPr lang="en-GB" sz="1200" b="0" kern="100" dirty="0">
                <a:effectLst/>
                <a:ea typeface="Aptos" panose="020B0004020202020204" pitchFamily="34" charset="0"/>
                <a:cs typeface="Arial" panose="020B0604020202020204" pitchFamily="34" charset="0"/>
              </a:rPr>
              <a:t> Units should have an SOP for providing access to rapid MRI 24/7 to prevent delays in diagnosis, with its attendant risks for patient safety.</a:t>
            </a:r>
            <a:endParaRPr lang="en-GB" sz="1200" dirty="0">
              <a:effectLst/>
              <a:highlight>
                <a:srgbClr val="FFFFFF"/>
              </a:highlight>
              <a:ea typeface="Times New Roman" panose="02020603050405020304" pitchFamily="18" charset="0"/>
            </a:endParaRPr>
          </a:p>
          <a:p>
            <a:pPr>
              <a:lnSpc>
                <a:spcPct val="115000"/>
              </a:lnSpc>
              <a:spcAft>
                <a:spcPts val="800"/>
              </a:spcAft>
            </a:pPr>
            <a:r>
              <a:rPr lang="en-GB" sz="1200" kern="100" dirty="0">
                <a:effectLst/>
                <a:ea typeface="Aptos" panose="020B0004020202020204" pitchFamily="34" charset="0"/>
                <a:cs typeface="Arial" panose="020B0604020202020204" pitchFamily="34" charset="0"/>
              </a:rPr>
              <a:t>Resources: </a:t>
            </a:r>
            <a:br>
              <a:rPr lang="en-GB" sz="1200" kern="100" dirty="0">
                <a:effectLst/>
                <a:ea typeface="Aptos" panose="020B0004020202020204" pitchFamily="34" charset="0"/>
                <a:cs typeface="Arial" panose="020B0604020202020204" pitchFamily="34" charset="0"/>
              </a:rPr>
            </a:br>
            <a:r>
              <a:rPr lang="en-GB" sz="1200" b="0" kern="100" dirty="0">
                <a:solidFill>
                  <a:srgbClr val="424242"/>
                </a:solidFill>
                <a:effectLst/>
                <a:highlight>
                  <a:srgbClr val="FFFFFF"/>
                </a:highlight>
                <a:ea typeface="Aptos" panose="020B0004020202020204" pitchFamily="34" charset="0"/>
                <a:cs typeface="Arial" panose="020B0604020202020204" pitchFamily="34" charset="0"/>
              </a:rPr>
              <a:t>Safety Guideline: </a:t>
            </a:r>
            <a:r>
              <a:rPr lang="en-GB" sz="1200" b="0" u="sng" kern="100" dirty="0">
                <a:solidFill>
                  <a:srgbClr val="000000"/>
                </a:solidFill>
                <a:effectLst/>
                <a:highlight>
                  <a:srgbClr val="FFFFFF"/>
                </a:highlight>
                <a:ea typeface="Aptos" panose="020B0004020202020204" pitchFamily="34" charset="0"/>
                <a:cs typeface="Arial" panose="020B0604020202020204" pitchFamily="34" charset="0"/>
                <a:hlinkClick r:id="rId2"/>
              </a:rPr>
              <a:t>Neurological Monitoring Associated With Obstetric Neuraxial Block</a:t>
            </a:r>
            <a:r>
              <a:rPr lang="en-GB" sz="1200" b="0" kern="100" dirty="0">
                <a:solidFill>
                  <a:srgbClr val="424242"/>
                </a:solidFill>
                <a:effectLst/>
                <a:highlight>
                  <a:srgbClr val="FFFFFF"/>
                </a:highlight>
                <a:ea typeface="Aptos" panose="020B0004020202020204" pitchFamily="34" charset="0"/>
                <a:cs typeface="Arial" panose="020B0604020202020204" pitchFamily="34" charset="0"/>
              </a:rPr>
              <a:t>. Association of Anaesthetists, 2020.</a:t>
            </a:r>
            <a:endParaRPr lang="en-GB" sz="1200" b="0" kern="100" dirty="0">
              <a:effectLst/>
              <a:highlight>
                <a:srgbClr val="FFFFFF"/>
              </a:highlight>
              <a:ea typeface="Aptos" panose="020B0004020202020204" pitchFamily="34" charset="0"/>
              <a:cs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DB2F7F21-1764-56CB-B9D8-13CAAF9B70E7}"/>
              </a:ext>
            </a:extLst>
          </p:cNvPr>
          <p:cNvSpPr>
            <a:spLocks noGrp="1"/>
          </p:cNvSpPr>
          <p:nvPr>
            <p:ph type="ftr" sz="quarter" idx="13"/>
          </p:nvPr>
        </p:nvSpPr>
        <p:spPr/>
        <p:txBody>
          <a:bodyPr/>
          <a:lstStyle/>
          <a:p>
            <a:pPr>
              <a:defRPr/>
            </a:pPr>
            <a:r>
              <a:rPr lang="en-US"/>
              <a:t>PATIENT SAFETY UPDATE MAY 2024</a:t>
            </a:r>
            <a:endParaRPr lang="en-GB"/>
          </a:p>
        </p:txBody>
      </p:sp>
    </p:spTree>
    <p:extLst>
      <p:ext uri="{BB962C8B-B14F-4D97-AF65-F5344CB8AC3E}">
        <p14:creationId xmlns:p14="http://schemas.microsoft.com/office/powerpoint/2010/main" val="3244917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544472-ED4B-4ED2-7D86-126C8112F66F}"/>
              </a:ext>
            </a:extLst>
          </p:cNvPr>
          <p:cNvSpPr>
            <a:spLocks noGrp="1"/>
          </p:cNvSpPr>
          <p:nvPr>
            <p:ph type="body" idx="10"/>
          </p:nvPr>
        </p:nvSpPr>
        <p:spPr/>
        <p:txBody>
          <a:bodyPr/>
          <a:lstStyle/>
          <a:p>
            <a:endParaRPr lang="en-GB"/>
          </a:p>
        </p:txBody>
      </p:sp>
      <p:sp>
        <p:nvSpPr>
          <p:cNvPr id="3" name="Text Placeholder 2">
            <a:extLst>
              <a:ext uri="{FF2B5EF4-FFF2-40B4-BE49-F238E27FC236}">
                <a16:creationId xmlns:a16="http://schemas.microsoft.com/office/drawing/2014/main" id="{E146F5A2-F419-C3C8-B585-625078F08BA6}"/>
              </a:ext>
            </a:extLst>
          </p:cNvPr>
          <p:cNvSpPr>
            <a:spLocks noGrp="1"/>
          </p:cNvSpPr>
          <p:nvPr>
            <p:ph type="body" sz="quarter" idx="12"/>
          </p:nvPr>
        </p:nvSpPr>
        <p:spPr/>
        <p:txBody>
          <a:bodyPr/>
          <a:lstStyle/>
          <a:p>
            <a:pPr>
              <a:spcBef>
                <a:spcPts val="800"/>
              </a:spcBef>
              <a:spcAft>
                <a:spcPts val="400"/>
              </a:spcAft>
            </a:pPr>
            <a:r>
              <a:rPr lang="en-GB" sz="1200" kern="100" dirty="0">
                <a:effectLst/>
                <a:ea typeface="Aptos" panose="020B0004020202020204" pitchFamily="34" charset="0"/>
                <a:cs typeface="Arial" panose="020B0604020202020204" pitchFamily="34" charset="0"/>
              </a:rPr>
              <a:t>Airway incidents</a:t>
            </a:r>
          </a:p>
          <a:p>
            <a:pPr>
              <a:spcBef>
                <a:spcPts val="800"/>
              </a:spcBef>
              <a:spcAft>
                <a:spcPts val="400"/>
              </a:spcAft>
            </a:pPr>
            <a:r>
              <a:rPr lang="en-GB" sz="1200" kern="100" dirty="0">
                <a:effectLst/>
                <a:ea typeface="Aptos" panose="020B0004020202020204" pitchFamily="34" charset="0"/>
                <a:cs typeface="Arial" panose="020B0604020202020204" pitchFamily="34" charset="0"/>
              </a:rPr>
              <a:t>Case 1:</a:t>
            </a:r>
            <a:br>
              <a:rPr lang="en-GB" sz="1200" kern="100" dirty="0">
                <a:effectLst/>
                <a:ea typeface="Aptos" panose="020B0004020202020204" pitchFamily="34" charset="0"/>
                <a:cs typeface="Arial" panose="020B0604020202020204" pitchFamily="34" charset="0"/>
              </a:rPr>
            </a:br>
            <a:r>
              <a:rPr lang="en-GB" sz="1200" b="0" i="1" kern="100" dirty="0">
                <a:effectLst/>
                <a:ea typeface="Aptos" panose="020B0004020202020204" pitchFamily="34" charset="0"/>
                <a:cs typeface="Arial" panose="020B0604020202020204" pitchFamily="34" charset="0"/>
              </a:rPr>
              <a:t>Peri-arrest call to ward. Patient was vomiting and aspirating and was hypoxic on 15L via a non-rebreathing mask. Proceeded to VF Arrest. During the subsequent 2 shocks and ~6min CPR, continued to …vomit. It took &gt; 5minutes to find a laryngoscope and endotracheal tube, which were not on the crash trolley. Cardiac Resynchronisation Therapy (CRT) bag was present, however CRT nurse assisting in CPR/shocks, took further time to open all the bag and find appropriate equipment. During this time delay patient further aspirated and took over 5 minutes to gain equipment to intubate.</a:t>
            </a:r>
            <a:endParaRPr lang="en-GB" dirty="0"/>
          </a:p>
          <a:p>
            <a:r>
              <a:rPr lang="en-GB" sz="1200" kern="100" dirty="0">
                <a:effectLst/>
                <a:ea typeface="Aptos" panose="020B0004020202020204" pitchFamily="34" charset="0"/>
                <a:cs typeface="Arial" panose="020B0604020202020204" pitchFamily="34" charset="0"/>
              </a:rPr>
              <a:t>Case 2</a:t>
            </a:r>
            <a:r>
              <a:rPr lang="en-GB" sz="1200" b="0" kern="100" dirty="0">
                <a:effectLst/>
                <a:ea typeface="Aptos" panose="020B0004020202020204" pitchFamily="34" charset="0"/>
                <a:cs typeface="Arial" panose="020B0604020202020204" pitchFamily="34" charset="0"/>
              </a:rPr>
              <a:t>: </a:t>
            </a:r>
            <a:br>
              <a:rPr lang="en-GB" sz="1200" b="0" kern="100" dirty="0">
                <a:effectLst/>
                <a:ea typeface="Aptos" panose="020B0004020202020204" pitchFamily="34" charset="0"/>
                <a:cs typeface="Arial" panose="020B0604020202020204" pitchFamily="34" charset="0"/>
              </a:rPr>
            </a:br>
            <a:r>
              <a:rPr lang="en-GB" sz="1200" b="0" i="1" kern="100" dirty="0">
                <a:effectLst/>
                <a:ea typeface="Aptos" panose="020B0004020202020204" pitchFamily="34" charset="0"/>
                <a:cs typeface="Arial" panose="020B0604020202020204" pitchFamily="34" charset="0"/>
              </a:rPr>
              <a:t>Cardiac arrest call received for an inpatient. On arrival of the anaesthetic team, patient was agitated, short of breath with marked facial flushing. Already had a nasopharyngeal airway. Struggling to breathe. Medical on-call team present. Oxygen saturations were low, and Oxygen given via face mask. The patient had been admitted under ENT with supra/epiglottitis. The primary survey suggested upper airway obstruction. Medics sited IV cannula, took blood samples including blood gas. Patient was in extreme distress and holding throat struggling to breath. Also required multiple people to hold them to secure IV access. Although the anaesthetic team were aware of the need for immediate airway support, there was no front of neck access kit or scalpel for emergency tracheostomy available leading to delay. Patient lost cardiac output and chest compressions commenced immediately after which intubation was undertaken. ROSC achieved after 1 cycle + adrenaline. Patient transferred to ICU.</a:t>
            </a:r>
            <a:endParaRPr lang="en-GB" sz="1200" b="0" kern="100" dirty="0">
              <a:effectLst/>
              <a:ea typeface="Aptos" panose="020B0004020202020204" pitchFamily="34" charset="0"/>
              <a:cs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BE5DABC5-CDDC-A551-B42E-0D3A890D9818}"/>
              </a:ext>
            </a:extLst>
          </p:cNvPr>
          <p:cNvSpPr>
            <a:spLocks noGrp="1"/>
          </p:cNvSpPr>
          <p:nvPr>
            <p:ph type="ftr" sz="quarter" idx="13"/>
          </p:nvPr>
        </p:nvSpPr>
        <p:spPr/>
        <p:txBody>
          <a:bodyPr/>
          <a:lstStyle/>
          <a:p>
            <a:pPr>
              <a:defRPr/>
            </a:pPr>
            <a:r>
              <a:rPr lang="en-US"/>
              <a:t>PATIENT SAFETY UPDATE MAY 2024</a:t>
            </a:r>
            <a:endParaRPr lang="en-GB"/>
          </a:p>
        </p:txBody>
      </p:sp>
    </p:spTree>
    <p:extLst>
      <p:ext uri="{BB962C8B-B14F-4D97-AF65-F5344CB8AC3E}">
        <p14:creationId xmlns:p14="http://schemas.microsoft.com/office/powerpoint/2010/main" val="60043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544472-ED4B-4ED2-7D86-126C8112F66F}"/>
              </a:ext>
            </a:extLst>
          </p:cNvPr>
          <p:cNvSpPr>
            <a:spLocks noGrp="1"/>
          </p:cNvSpPr>
          <p:nvPr>
            <p:ph type="body" idx="10"/>
          </p:nvPr>
        </p:nvSpPr>
        <p:spPr/>
        <p:txBody>
          <a:bodyPr/>
          <a:lstStyle/>
          <a:p>
            <a:endParaRPr lang="en-GB"/>
          </a:p>
        </p:txBody>
      </p:sp>
      <p:sp>
        <p:nvSpPr>
          <p:cNvPr id="3" name="Text Placeholder 2">
            <a:extLst>
              <a:ext uri="{FF2B5EF4-FFF2-40B4-BE49-F238E27FC236}">
                <a16:creationId xmlns:a16="http://schemas.microsoft.com/office/drawing/2014/main" id="{E146F5A2-F419-C3C8-B585-625078F08BA6}"/>
              </a:ext>
            </a:extLst>
          </p:cNvPr>
          <p:cNvSpPr>
            <a:spLocks noGrp="1"/>
          </p:cNvSpPr>
          <p:nvPr>
            <p:ph type="body" sz="quarter" idx="12"/>
          </p:nvPr>
        </p:nvSpPr>
        <p:spPr/>
        <p:txBody>
          <a:bodyPr/>
          <a:lstStyle/>
          <a:p>
            <a:pPr>
              <a:lnSpc>
                <a:spcPct val="115000"/>
              </a:lnSpc>
              <a:spcAft>
                <a:spcPts val="800"/>
              </a:spcAft>
            </a:pPr>
            <a:r>
              <a:rPr lang="en-GB" sz="1200" b="0" i="1" kern="100" dirty="0">
                <a:effectLst/>
                <a:ea typeface="Aptos" panose="020B0004020202020204" pitchFamily="34" charset="0"/>
                <a:cs typeface="Arial" panose="020B0604020202020204" pitchFamily="34" charset="0"/>
              </a:rPr>
              <a:t>Case 2 background information: </a:t>
            </a:r>
            <a:br>
              <a:rPr lang="en-GB" sz="1200" b="0" kern="100" dirty="0">
                <a:ea typeface="Aptos" panose="020B0004020202020204" pitchFamily="34" charset="0"/>
                <a:cs typeface="Arial" panose="020B0604020202020204" pitchFamily="34" charset="0"/>
              </a:rPr>
            </a:br>
            <a:r>
              <a:rPr lang="en-GB" sz="1200" b="0" i="1" kern="100" dirty="0">
                <a:effectLst/>
                <a:ea typeface="Aptos" panose="020B0004020202020204" pitchFamily="34" charset="0"/>
                <a:cs typeface="Arial" panose="020B0604020202020204" pitchFamily="34" charset="0"/>
              </a:rPr>
              <a:t>Patient had been admitted to [emergency department] earlier that day where a diagnosis of?     Laryngitis, ?supraglottic infection made. ENT team reviewed the patient who had refused fibreoptic </a:t>
            </a:r>
            <a:r>
              <a:rPr lang="en-GB" sz="1200" b="0" i="1" kern="100" dirty="0" err="1">
                <a:effectLst/>
                <a:ea typeface="Aptos" panose="020B0004020202020204" pitchFamily="34" charset="0"/>
                <a:cs typeface="Arial" panose="020B0604020202020204" pitchFamily="34" charset="0"/>
              </a:rPr>
              <a:t>nasendoscopy</a:t>
            </a:r>
            <a:r>
              <a:rPr lang="en-GB" sz="1200" b="0" i="1" kern="100" dirty="0">
                <a:effectLst/>
                <a:ea typeface="Aptos" panose="020B0004020202020204" pitchFamily="34" charset="0"/>
                <a:cs typeface="Arial" panose="020B0604020202020204" pitchFamily="34" charset="0"/>
              </a:rPr>
              <a:t>. CT scans of neck and thorax were reported as showing oedema of the supraglottic structures, with mild narrowing of the adjacent airways. Of note there was a significant time span between admission to A/E and the arrest call, during which continual assessments had been made. </a:t>
            </a:r>
            <a:endParaRPr lang="en-GB" sz="1200" kern="100" dirty="0">
              <a:effectLst/>
              <a:ea typeface="Aptos" panose="020B0004020202020204" pitchFamily="34" charset="0"/>
              <a:cs typeface="Arial" panose="020B0604020202020204" pitchFamily="34" charset="0"/>
            </a:endParaRPr>
          </a:p>
          <a:p>
            <a:pPr>
              <a:spcAft>
                <a:spcPts val="800"/>
              </a:spcAft>
            </a:pPr>
            <a:r>
              <a:rPr lang="en-GB" sz="1200" kern="100" dirty="0">
                <a:effectLst/>
                <a:ea typeface="Aptos" panose="020B0004020202020204" pitchFamily="34" charset="0"/>
                <a:cs typeface="Arial" panose="020B0604020202020204" pitchFamily="34" charset="0"/>
              </a:rPr>
              <a:t>Commentary: </a:t>
            </a:r>
            <a:br>
              <a:rPr lang="en-GB" sz="1200" kern="100" dirty="0">
                <a:effectLst/>
                <a:ea typeface="Aptos" panose="020B0004020202020204" pitchFamily="34" charset="0"/>
                <a:cs typeface="Arial" panose="020B0604020202020204" pitchFamily="34" charset="0"/>
              </a:rPr>
            </a:br>
            <a:r>
              <a:rPr lang="en-GB" sz="1200" b="0" kern="100" dirty="0">
                <a:effectLst/>
                <a:ea typeface="Aptos" panose="020B0004020202020204" pitchFamily="34" charset="0"/>
                <a:cs typeface="Arial" panose="020B0604020202020204" pitchFamily="34" charset="0"/>
              </a:rPr>
              <a:t>Both these cases highlight the need to check emergency equipment before use. </a:t>
            </a:r>
          </a:p>
          <a:p>
            <a:pPr>
              <a:spcAft>
                <a:spcPts val="800"/>
              </a:spcAft>
            </a:pPr>
            <a:r>
              <a:rPr lang="en-GB" sz="1200" b="0" kern="100" dirty="0">
                <a:effectLst/>
                <a:ea typeface="Aptos" panose="020B0004020202020204" pitchFamily="34" charset="0"/>
                <a:cs typeface="Arial" panose="020B0604020202020204" pitchFamily="34" charset="0"/>
              </a:rPr>
              <a:t>In addition to daily and weekly checks, resuscitation trolleys should be checked after each use. There should also be regular training and reminders to staff about where the trolley is kept. Opening of drawers to allow familiarisation of kit is also to be encouraged. Consideration should be given to better use of dividers, signage labels and possibly use of pictures, to guide staff in emergent situations. </a:t>
            </a:r>
          </a:p>
          <a:p>
            <a:pPr>
              <a:lnSpc>
                <a:spcPct val="115000"/>
              </a:lnSpc>
              <a:spcAft>
                <a:spcPts val="800"/>
              </a:spcAft>
            </a:pPr>
            <a:r>
              <a:rPr lang="en-GB" sz="1200" b="0" kern="100" dirty="0">
                <a:effectLst/>
                <a:ea typeface="Aptos" panose="020B0004020202020204" pitchFamily="34" charset="0"/>
                <a:cs typeface="Arial" panose="020B0604020202020204" pitchFamily="34" charset="0"/>
              </a:rPr>
              <a:t>DAS recommends the following: </a:t>
            </a:r>
            <a:br>
              <a:rPr lang="en-GB" sz="1200" kern="100" dirty="0">
                <a:effectLst/>
                <a:ea typeface="Aptos" panose="020B0004020202020204" pitchFamily="34" charset="0"/>
                <a:cs typeface="Arial" panose="020B0604020202020204" pitchFamily="34" charset="0"/>
              </a:rPr>
            </a:br>
            <a:r>
              <a:rPr lang="en-GB" sz="1200" b="0" kern="100" dirty="0">
                <a:effectLst/>
                <a:ea typeface="Aptos" panose="020B0004020202020204" pitchFamily="34" charset="0"/>
                <a:cs typeface="Arial" panose="020B0604020202020204" pitchFamily="34" charset="0"/>
              </a:rPr>
              <a:t>E-FONA kit: The location of </a:t>
            </a:r>
            <a:r>
              <a:rPr lang="en-GB" sz="1200" b="0" kern="100" dirty="0" err="1">
                <a:effectLst/>
                <a:ea typeface="Aptos" panose="020B0004020202020204" pitchFamily="34" charset="0"/>
                <a:cs typeface="Arial" panose="020B0604020202020204" pitchFamily="34" charset="0"/>
              </a:rPr>
              <a:t>eFONA</a:t>
            </a:r>
            <a:r>
              <a:rPr lang="en-GB" sz="1200" b="0" kern="100" dirty="0">
                <a:effectLst/>
                <a:ea typeface="Aptos" panose="020B0004020202020204" pitchFamily="34" charset="0"/>
                <a:cs typeface="Arial" panose="020B0604020202020204" pitchFamily="34" charset="0"/>
              </a:rPr>
              <a:t> equipment should be standardised and clearly sign posted in every area where airway management is undertaken, including </a:t>
            </a:r>
            <a:r>
              <a:rPr lang="en-GB" sz="1200" b="0" strike="sngStrike" kern="100" dirty="0">
                <a:effectLst/>
                <a:ea typeface="Aptos" panose="020B0004020202020204" pitchFamily="34" charset="0"/>
                <a:cs typeface="Arial" panose="020B0604020202020204" pitchFamily="34" charset="0"/>
              </a:rPr>
              <a:t>on</a:t>
            </a:r>
            <a:r>
              <a:rPr lang="en-GB" sz="1200" b="0" kern="100" dirty="0">
                <a:effectLst/>
                <a:ea typeface="Aptos" panose="020B0004020202020204" pitchFamily="34" charset="0"/>
                <a:cs typeface="Arial" panose="020B0604020202020204" pitchFamily="34" charset="0"/>
              </a:rPr>
              <a:t> wards where head and neck patients are cared for. The guideline gives suggestions for equipment and prompt cards to be included in </a:t>
            </a:r>
            <a:r>
              <a:rPr lang="en-GB" sz="1200" b="0" kern="100" dirty="0" err="1">
                <a:effectLst/>
                <a:ea typeface="Aptos" panose="020B0004020202020204" pitchFamily="34" charset="0"/>
                <a:cs typeface="Arial" panose="020B0604020202020204" pitchFamily="34" charset="0"/>
              </a:rPr>
              <a:t>eFONA</a:t>
            </a:r>
            <a:r>
              <a:rPr lang="en-GB" sz="1200" b="0" kern="100" dirty="0">
                <a:effectLst/>
                <a:ea typeface="Aptos" panose="020B0004020202020204" pitchFamily="34" charset="0"/>
                <a:cs typeface="Arial" panose="020B0604020202020204" pitchFamily="34" charset="0"/>
              </a:rPr>
              <a:t> packs.</a:t>
            </a:r>
            <a:r>
              <a:rPr lang="en-GB" sz="1200" b="0" kern="100" baseline="30000" dirty="0">
                <a:effectLst/>
                <a:ea typeface="Aptos" panose="020B0004020202020204" pitchFamily="34" charset="0"/>
                <a:cs typeface="Arial" panose="020B0604020202020204" pitchFamily="34" charset="0"/>
              </a:rPr>
              <a:t>1</a:t>
            </a:r>
            <a:r>
              <a:rPr lang="en-GB" sz="1200" b="0" kern="100" dirty="0">
                <a:effectLst/>
                <a:ea typeface="Aptos" panose="020B0004020202020204" pitchFamily="34" charset="0"/>
                <a:cs typeface="Arial" panose="020B0604020202020204" pitchFamily="34" charset="0"/>
              </a:rPr>
              <a:t> </a:t>
            </a:r>
          </a:p>
          <a:p>
            <a:r>
              <a:rPr lang="en-GB" sz="1200" b="0" kern="100" dirty="0">
                <a:effectLst/>
                <a:ea typeface="Aptos" panose="020B0004020202020204" pitchFamily="34" charset="0"/>
                <a:cs typeface="Arial" panose="020B0604020202020204" pitchFamily="34" charset="0"/>
              </a:rPr>
              <a:t>Although both patients were successfully intubated, patients with upper airway pathology can be tricky to manage – it's an ever changing, dynamic situation. </a:t>
            </a:r>
          </a:p>
          <a:p>
            <a:endParaRPr lang="en-GB" dirty="0"/>
          </a:p>
        </p:txBody>
      </p:sp>
      <p:sp>
        <p:nvSpPr>
          <p:cNvPr id="4" name="Footer Placeholder 3">
            <a:extLst>
              <a:ext uri="{FF2B5EF4-FFF2-40B4-BE49-F238E27FC236}">
                <a16:creationId xmlns:a16="http://schemas.microsoft.com/office/drawing/2014/main" id="{BE5DABC5-CDDC-A551-B42E-0D3A890D9818}"/>
              </a:ext>
            </a:extLst>
          </p:cNvPr>
          <p:cNvSpPr>
            <a:spLocks noGrp="1"/>
          </p:cNvSpPr>
          <p:nvPr>
            <p:ph type="ftr" sz="quarter" idx="13"/>
          </p:nvPr>
        </p:nvSpPr>
        <p:spPr/>
        <p:txBody>
          <a:bodyPr/>
          <a:lstStyle/>
          <a:p>
            <a:pPr>
              <a:defRPr/>
            </a:pPr>
            <a:r>
              <a:rPr lang="en-US"/>
              <a:t>PATIENT SAFETY UPDATE MAY 2024</a:t>
            </a:r>
            <a:endParaRPr lang="en-GB"/>
          </a:p>
        </p:txBody>
      </p:sp>
    </p:spTree>
    <p:extLst>
      <p:ext uri="{BB962C8B-B14F-4D97-AF65-F5344CB8AC3E}">
        <p14:creationId xmlns:p14="http://schemas.microsoft.com/office/powerpoint/2010/main" val="2633860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544472-ED4B-4ED2-7D86-126C8112F66F}"/>
              </a:ext>
            </a:extLst>
          </p:cNvPr>
          <p:cNvSpPr>
            <a:spLocks noGrp="1"/>
          </p:cNvSpPr>
          <p:nvPr>
            <p:ph type="body" idx="10"/>
          </p:nvPr>
        </p:nvSpPr>
        <p:spPr/>
        <p:txBody>
          <a:bodyPr/>
          <a:lstStyle/>
          <a:p>
            <a:endParaRPr lang="en-GB"/>
          </a:p>
        </p:txBody>
      </p:sp>
      <p:sp>
        <p:nvSpPr>
          <p:cNvPr id="3" name="Text Placeholder 2">
            <a:extLst>
              <a:ext uri="{FF2B5EF4-FFF2-40B4-BE49-F238E27FC236}">
                <a16:creationId xmlns:a16="http://schemas.microsoft.com/office/drawing/2014/main" id="{E146F5A2-F419-C3C8-B585-625078F08BA6}"/>
              </a:ext>
            </a:extLst>
          </p:cNvPr>
          <p:cNvSpPr>
            <a:spLocks noGrp="1"/>
          </p:cNvSpPr>
          <p:nvPr>
            <p:ph type="body" sz="quarter" idx="12"/>
          </p:nvPr>
        </p:nvSpPr>
        <p:spPr/>
        <p:txBody>
          <a:bodyPr/>
          <a:lstStyle/>
          <a:p>
            <a:pPr>
              <a:lnSpc>
                <a:spcPct val="115000"/>
              </a:lnSpc>
              <a:spcAft>
                <a:spcPts val="800"/>
              </a:spcAft>
            </a:pPr>
            <a:r>
              <a:rPr lang="en-GB" sz="1200" b="0" kern="100" dirty="0">
                <a:effectLst/>
                <a:ea typeface="Aptos" panose="020B0004020202020204" pitchFamily="34" charset="0"/>
                <a:cs typeface="Arial" panose="020B0604020202020204" pitchFamily="34" charset="0"/>
              </a:rPr>
              <a:t>This requires:</a:t>
            </a:r>
          </a:p>
          <a:p>
            <a:pPr marL="171450" indent="-171450">
              <a:lnSpc>
                <a:spcPct val="115000"/>
              </a:lnSpc>
              <a:spcAft>
                <a:spcPts val="0"/>
              </a:spcAft>
              <a:buFont typeface="Arial" panose="020B0604020202020204" pitchFamily="34" charset="0"/>
              <a:buChar char="•"/>
            </a:pPr>
            <a:r>
              <a:rPr lang="en-GB" sz="1200" b="0" kern="100" dirty="0">
                <a:effectLst/>
                <a:ea typeface="Aptos" panose="020B0004020202020204" pitchFamily="34" charset="0"/>
                <a:cs typeface="Arial" panose="020B0604020202020204" pitchFamily="34" charset="0"/>
              </a:rPr>
              <a:t>Repeated and early MDT assessment (ENT, Anaesthesia) – ENT must be alerted early if they are normally off-site. </a:t>
            </a:r>
          </a:p>
          <a:p>
            <a:pPr marL="171450" lvl="0" indent="-171450">
              <a:lnSpc>
                <a:spcPct val="115000"/>
              </a:lnSpc>
              <a:buFont typeface="Arial" panose="020B0604020202020204" pitchFamily="34" charset="0"/>
              <a:buChar char="•"/>
            </a:pPr>
            <a:r>
              <a:rPr lang="en-GB" sz="1200" b="0" kern="100" dirty="0">
                <a:effectLst/>
                <a:ea typeface="Aptos" panose="020B0004020202020204" pitchFamily="34" charset="0"/>
                <a:cs typeface="Arial" panose="020B0604020202020204" pitchFamily="34" charset="0"/>
              </a:rPr>
              <a:t>Constant monitoring in an appropriate place e.g. HDU </a:t>
            </a:r>
          </a:p>
          <a:p>
            <a:pPr marL="171450" lvl="0" indent="-171450">
              <a:lnSpc>
                <a:spcPct val="115000"/>
              </a:lnSpc>
              <a:buFont typeface="Arial" panose="020B0604020202020204" pitchFamily="34" charset="0"/>
              <a:buChar char="•"/>
            </a:pPr>
            <a:r>
              <a:rPr lang="en-GB" sz="1200" b="0" kern="100" dirty="0">
                <a:effectLst/>
                <a:ea typeface="Aptos" panose="020B0004020202020204" pitchFamily="34" charset="0"/>
                <a:cs typeface="Arial" panose="020B0604020202020204" pitchFamily="34" charset="0"/>
              </a:rPr>
              <a:t>Planning in advance for emergency care should deterioration occur. </a:t>
            </a:r>
          </a:p>
          <a:p>
            <a:pPr marL="171450" lvl="0" indent="-171450">
              <a:lnSpc>
                <a:spcPct val="115000"/>
              </a:lnSpc>
              <a:spcAft>
                <a:spcPts val="800"/>
              </a:spcAft>
              <a:buFont typeface="Arial" panose="020B0604020202020204" pitchFamily="34" charset="0"/>
              <a:buChar char="•"/>
            </a:pPr>
            <a:r>
              <a:rPr lang="en-GB" sz="1200" b="0" kern="100" dirty="0">
                <a:effectLst/>
                <a:ea typeface="Aptos" panose="020B0004020202020204" pitchFamily="34" charset="0"/>
                <a:cs typeface="Arial" panose="020B0604020202020204" pitchFamily="34" charset="0"/>
              </a:rPr>
              <a:t>Availability of equipment: e.g. Difficult Airway trolley (including </a:t>
            </a:r>
            <a:r>
              <a:rPr lang="en-GB" sz="1200" b="0" kern="100" dirty="0" err="1">
                <a:effectLst/>
                <a:ea typeface="Aptos" panose="020B0004020202020204" pitchFamily="34" charset="0"/>
                <a:cs typeface="Arial" panose="020B0604020202020204" pitchFamily="34" charset="0"/>
              </a:rPr>
              <a:t>eFONA</a:t>
            </a:r>
            <a:r>
              <a:rPr lang="en-GB" sz="1200" b="0" kern="100" dirty="0">
                <a:effectLst/>
                <a:ea typeface="Aptos" panose="020B0004020202020204" pitchFamily="34" charset="0"/>
                <a:cs typeface="Arial" panose="020B0604020202020204" pitchFamily="34" charset="0"/>
              </a:rPr>
              <a:t> kit, Fibreoptic scope) in apocopate areas</a:t>
            </a:r>
            <a:r>
              <a:rPr lang="en-GB" sz="1200" b="0" kern="100" baseline="30000" dirty="0">
                <a:effectLst/>
                <a:ea typeface="Aptos" panose="020B0004020202020204" pitchFamily="34" charset="0"/>
                <a:cs typeface="Arial" panose="020B0604020202020204" pitchFamily="34" charset="0"/>
              </a:rPr>
              <a:t>1</a:t>
            </a:r>
            <a:r>
              <a:rPr lang="en-GB" sz="1200" b="0" kern="100" dirty="0">
                <a:effectLst/>
                <a:ea typeface="Aptos" panose="020B0004020202020204" pitchFamily="34" charset="0"/>
                <a:cs typeface="Arial" panose="020B0604020202020204" pitchFamily="34" charset="0"/>
              </a:rPr>
              <a:t> </a:t>
            </a:r>
          </a:p>
          <a:p>
            <a:pPr>
              <a:lnSpc>
                <a:spcPct val="115000"/>
              </a:lnSpc>
              <a:spcAft>
                <a:spcPts val="800"/>
              </a:spcAft>
            </a:pPr>
            <a:r>
              <a:rPr lang="en-GB" sz="1200" b="0" kern="100" dirty="0">
                <a:effectLst/>
                <a:ea typeface="Aptos" panose="020B0004020202020204" pitchFamily="34" charset="0"/>
                <a:cs typeface="Arial" panose="020B0604020202020204" pitchFamily="34" charset="0"/>
              </a:rPr>
              <a:t>MDT training, which doesn't need to be high fidelity, is to be encouraged for critical events. This can be task specific or even delivered as talk-through simulation. The College has a flash cards team training resource, available on its website.</a:t>
            </a:r>
            <a:r>
              <a:rPr lang="en-GB" sz="1200" b="0" kern="100" baseline="30000" dirty="0">
                <a:effectLst/>
                <a:ea typeface="Aptos" panose="020B0004020202020204" pitchFamily="34" charset="0"/>
                <a:cs typeface="Arial" panose="020B0604020202020204" pitchFamily="34" charset="0"/>
              </a:rPr>
              <a:t>2</a:t>
            </a:r>
            <a:r>
              <a:rPr lang="en-GB" sz="1200" b="0" kern="100" dirty="0">
                <a:effectLst/>
                <a:ea typeface="Aptos" panose="020B0004020202020204" pitchFamily="34" charset="0"/>
                <a:cs typeface="Arial" panose="020B0604020202020204" pitchFamily="34" charset="0"/>
              </a:rPr>
              <a:t> </a:t>
            </a:r>
          </a:p>
          <a:p>
            <a:pPr>
              <a:lnSpc>
                <a:spcPct val="115000"/>
              </a:lnSpc>
              <a:spcAft>
                <a:spcPts val="800"/>
              </a:spcAft>
            </a:pPr>
            <a:r>
              <a:rPr lang="en-GB" sz="1200" kern="100" dirty="0">
                <a:ea typeface="Aptos" panose="020B0004020202020204" pitchFamily="34" charset="0"/>
                <a:cs typeface="Arial" panose="020B0604020202020204" pitchFamily="34" charset="0"/>
              </a:rPr>
              <a:t>Resources:</a:t>
            </a:r>
            <a:endParaRPr lang="en-GB" sz="1200" kern="100" dirty="0">
              <a:effectLst/>
              <a:ea typeface="Aptos" panose="020B0004020202020204" pitchFamily="34" charset="0"/>
              <a:cs typeface="Arial" panose="020B0604020202020204" pitchFamily="34" charset="0"/>
            </a:endParaRPr>
          </a:p>
          <a:p>
            <a:pPr marL="342900" lvl="0" indent="-342900">
              <a:lnSpc>
                <a:spcPct val="115000"/>
              </a:lnSpc>
              <a:spcAft>
                <a:spcPts val="800"/>
              </a:spcAft>
              <a:buFont typeface="Times New Roman" panose="02020603050405020304" pitchFamily="18" charset="0"/>
              <a:buAutoNum type="arabicPeriod"/>
            </a:pPr>
            <a:r>
              <a:rPr lang="en-GB" sz="1200" b="0" kern="100" dirty="0">
                <a:ea typeface="Times New Roman" panose="02020603050405020304" pitchFamily="18" charset="0"/>
                <a:cs typeface="Arial" panose="020B0604020202020204" pitchFamily="34" charset="0"/>
              </a:rPr>
              <a:t>Difficult Airway Society. Guidelines for management of unanticipated difficult intubation in adults. 2015 Available: </a:t>
            </a:r>
            <a:r>
              <a:rPr lang="en-GB" sz="1200" b="0" u="sng" kern="100" dirty="0">
                <a:solidFill>
                  <a:srgbClr val="467886"/>
                </a:solidFill>
                <a:effectLst/>
                <a:ea typeface="Times New Roman" panose="02020603050405020304" pitchFamily="18" charset="0"/>
                <a:cs typeface="Arial" panose="020B0604020202020204" pitchFamily="34" charset="0"/>
                <a:hlinkClick r:id="rId2"/>
              </a:rPr>
              <a:t>Difficult Airway Society 2015 guidelines for management of unanticipated difficult intubation in adults† | BJA: British Journal of Anaesthesia | Oxford Academic (oup.com)</a:t>
            </a:r>
            <a:endParaRPr lang="en-GB" sz="1200" b="0" kern="100" dirty="0">
              <a:effectLst/>
              <a:ea typeface="Aptos" panose="020B0004020202020204" pitchFamily="34" charset="0"/>
              <a:cs typeface="Arial" panose="020B0604020202020204" pitchFamily="34" charset="0"/>
            </a:endParaRPr>
          </a:p>
          <a:p>
            <a:pPr marL="342900" lvl="0" indent="-342900">
              <a:lnSpc>
                <a:spcPct val="115000"/>
              </a:lnSpc>
              <a:spcAft>
                <a:spcPts val="800"/>
              </a:spcAft>
              <a:buFont typeface="Times New Roman" panose="02020603050405020304" pitchFamily="18" charset="0"/>
              <a:buAutoNum type="arabicPeriod"/>
            </a:pPr>
            <a:r>
              <a:rPr lang="en-GB" sz="1200" b="0" kern="100" dirty="0">
                <a:effectLst/>
                <a:ea typeface="Aptos" panose="020B0004020202020204" pitchFamily="34" charset="0"/>
                <a:cs typeface="Arial" panose="020B0604020202020204" pitchFamily="34" charset="0"/>
              </a:rPr>
              <a:t>Royal College of Anaesthetists. Flash card team training. 2023 Available: </a:t>
            </a:r>
            <a:r>
              <a:rPr lang="en-GB" sz="1200" b="0" u="sng" kern="100" dirty="0">
                <a:solidFill>
                  <a:srgbClr val="467886"/>
                </a:solidFill>
                <a:effectLst/>
                <a:ea typeface="Times New Roman" panose="02020603050405020304" pitchFamily="18" charset="0"/>
                <a:cs typeface="Arial" panose="020B0604020202020204" pitchFamily="34" charset="0"/>
                <a:hlinkClick r:id="rId3"/>
              </a:rPr>
              <a:t>Flash card team training (rcoa.ac.uk)</a:t>
            </a:r>
            <a:endParaRPr lang="en-GB" sz="1200" b="0" kern="100" dirty="0">
              <a:effectLst/>
              <a:ea typeface="Aptos" panose="020B0004020202020204" pitchFamily="34" charset="0"/>
              <a:cs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BE5DABC5-CDDC-A551-B42E-0D3A890D9818}"/>
              </a:ext>
            </a:extLst>
          </p:cNvPr>
          <p:cNvSpPr>
            <a:spLocks noGrp="1"/>
          </p:cNvSpPr>
          <p:nvPr>
            <p:ph type="ftr" sz="quarter" idx="13"/>
          </p:nvPr>
        </p:nvSpPr>
        <p:spPr/>
        <p:txBody>
          <a:bodyPr/>
          <a:lstStyle/>
          <a:p>
            <a:pPr>
              <a:defRPr/>
            </a:pPr>
            <a:r>
              <a:rPr lang="en-US"/>
              <a:t>PATIENT SAFETY UPDATE MAY 2024</a:t>
            </a:r>
            <a:endParaRPr lang="en-GB"/>
          </a:p>
        </p:txBody>
      </p:sp>
    </p:spTree>
    <p:extLst>
      <p:ext uri="{BB962C8B-B14F-4D97-AF65-F5344CB8AC3E}">
        <p14:creationId xmlns:p14="http://schemas.microsoft.com/office/powerpoint/2010/main" val="314077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79C56293-13D6-ABC1-D984-E3753335B2CF}"/>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16387" name="Text Placeholder 5">
            <a:extLst>
              <a:ext uri="{FF2B5EF4-FFF2-40B4-BE49-F238E27FC236}">
                <a16:creationId xmlns:a16="http://schemas.microsoft.com/office/drawing/2014/main" id="{A3ADFD96-CC78-C4D5-D0A8-445AF013AB89}"/>
              </a:ext>
            </a:extLst>
          </p:cNvPr>
          <p:cNvSpPr txBox="1">
            <a:spLocks/>
          </p:cNvSpPr>
          <p:nvPr/>
        </p:nvSpPr>
        <p:spPr bwMode="auto">
          <a:xfrm>
            <a:off x="395288" y="1916113"/>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endParaRPr lang="en-GB" altLang="en-US" sz="1200" dirty="0"/>
          </a:p>
          <a:p>
            <a:pPr>
              <a:buNone/>
            </a:pPr>
            <a:r>
              <a:rPr lang="en-GB" sz="1200" b="1" kern="100" dirty="0">
                <a:effectLst/>
                <a:latin typeface="Century Gothic" panose="020B0502020202020204" pitchFamily="34" charset="0"/>
                <a:ea typeface="Yu Gothic Light" panose="020B0300000000000000" pitchFamily="34" charset="-128"/>
                <a:cs typeface="Times New Roman" panose="02020603050405020304" pitchFamily="18" charset="0"/>
              </a:rPr>
              <a:t>Acetone in the anaesthetic room – time for a change</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Through its core work to review recorded patient safety events the NHSE National Patient Safety Team identified a risk involving a LASA (Look Alike Sound Alike) error involving acetone and sodium citrate.</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The incident involved inadvertent ingestion of acetone instead of Sodium Citrate whilst a patient was being prepared for Caesarean</a:t>
            </a:r>
            <a:r>
              <a:rPr lang="en-GB" sz="1200" strike="sngStrike" kern="100" dirty="0">
                <a:effectLst/>
                <a:latin typeface="Century Gothic" panose="020B0502020202020204" pitchFamily="34" charset="0"/>
                <a:ea typeface="Aptos" panose="020B0004020202020204" pitchFamily="34" charset="0"/>
              </a:rPr>
              <a:t> </a:t>
            </a:r>
            <a:r>
              <a:rPr lang="en-GB" sz="1200" kern="100" dirty="0">
                <a:effectLst/>
                <a:latin typeface="Century Gothic" panose="020B0502020202020204" pitchFamily="34" charset="0"/>
                <a:ea typeface="Aptos" panose="020B0004020202020204" pitchFamily="34" charset="0"/>
              </a:rPr>
              <a:t>birth. The error was immediately recognised, and the acetone removed from the patient’s stomach (via NG tube).</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 Bottles of acetone and sodium citrate are both brown in colour and of comparable size. Acetone has traditionally been kept in anaesthetic rooms/operating theatres to remove nail varnish allowing accurate oxygen saturation monitoring.</a:t>
            </a:r>
          </a:p>
          <a:p>
            <a:pPr>
              <a:lnSpc>
                <a:spcPct val="115000"/>
              </a:lnSpc>
              <a:spcAft>
                <a:spcPts val="800"/>
              </a:spcAft>
              <a:buNone/>
            </a:pPr>
            <a:r>
              <a:rPr lang="en-GB" sz="1200" kern="100" dirty="0">
                <a:latin typeface="Century Gothic" panose="020B0502020202020204" pitchFamily="34" charset="0"/>
              </a:rPr>
              <a:t>This issue was discussed with SALG in October 2023 and whilst only one incident relating to this particular LASA error was reported it was acknowledged that potential for the error to be repeated remains, particularly in emergency situations. There was discussion around potential unintended consequences of removing acetone altogether. Although there are conflicting views, the evidence suggests that the risks to the patient of nail varnish/ gels interfering with saturation readings by pulse oximetry are outweighed in the theatre environment by the risks of inadvertent oral administration of acetone/nail varnish removal solution. In conclusion SALG has decided to recommend departments of anaesthesia should remove acetone from anaesthetic rooms. </a:t>
            </a:r>
          </a:p>
          <a:p>
            <a:pPr>
              <a:lnSpc>
                <a:spcPct val="115000"/>
              </a:lnSpc>
              <a:spcAft>
                <a:spcPts val="800"/>
              </a:spcAft>
              <a:buNone/>
            </a:pPr>
            <a:endParaRPr lang="en-GB" sz="1200" kern="100" dirty="0">
              <a:effectLst/>
              <a:latin typeface="Century Gothic" panose="020B0502020202020204" pitchFamily="34" charset="0"/>
              <a:ea typeface="Aptos" panose="020B0004020202020204" pitchFamily="34" charset="0"/>
            </a:endParaRPr>
          </a:p>
          <a:p>
            <a:pPr>
              <a:buFont typeface="Arial" panose="020B0604020202020204" pitchFamily="34" charset="0"/>
              <a:buNone/>
            </a:pPr>
            <a:endParaRPr lang="en-GB" altLang="en-US" sz="1400" dirty="0">
              <a:solidFill>
                <a:srgbClr val="000000"/>
              </a:solidFill>
              <a:latin typeface="Century Gothic" panose="020B0502020202020204" pitchFamily="34" charset="0"/>
            </a:endParaRPr>
          </a:p>
        </p:txBody>
      </p:sp>
      <p:sp>
        <p:nvSpPr>
          <p:cNvPr id="16388" name="Text Placeholder 1">
            <a:extLst>
              <a:ext uri="{FF2B5EF4-FFF2-40B4-BE49-F238E27FC236}">
                <a16:creationId xmlns:a16="http://schemas.microsoft.com/office/drawing/2014/main" id="{9FD724C0-3920-5410-2920-F281B9974BA3}"/>
              </a:ext>
            </a:extLst>
          </p:cNvPr>
          <p:cNvSpPr>
            <a:spLocks noGrp="1"/>
          </p:cNvSpPr>
          <p:nvPr>
            <p:ph type="body" idx="10"/>
          </p:nvPr>
        </p:nvSpPr>
        <p:spPr>
          <a:xfrm>
            <a:off x="1619250" y="260350"/>
            <a:ext cx="7496175" cy="1223963"/>
          </a:xfrm>
        </p:spPr>
        <p:txBody>
          <a:bodyPr/>
          <a:lstStyle/>
          <a:p>
            <a:r>
              <a:rPr lang="en-US" altLang="en-US" sz="2400" dirty="0"/>
              <a:t>Pulse oximetry and nail varnish removal</a:t>
            </a:r>
            <a:endParaRPr lang="en-GB"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4FB70E99-BAF6-CD81-17E8-DB5A9A93D2C7}"/>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17411" name="Text Placeholder 5">
            <a:extLst>
              <a:ext uri="{FF2B5EF4-FFF2-40B4-BE49-F238E27FC236}">
                <a16:creationId xmlns:a16="http://schemas.microsoft.com/office/drawing/2014/main" id="{AAD1B85B-1FD8-9A43-4905-05C506E48602}"/>
              </a:ext>
            </a:extLst>
          </p:cNvPr>
          <p:cNvSpPr txBox="1">
            <a:spLocks/>
          </p:cNvSpPr>
          <p:nvPr/>
        </p:nvSpPr>
        <p:spPr bwMode="auto">
          <a:xfrm>
            <a:off x="395288" y="1916113"/>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endParaRPr lang="en-GB" altLang="en-US" sz="1200" dirty="0"/>
          </a:p>
          <a:p>
            <a:pPr>
              <a:lnSpc>
                <a:spcPct val="115000"/>
              </a:lnSpc>
              <a:spcAft>
                <a:spcPts val="800"/>
              </a:spcAft>
              <a:buNone/>
            </a:pPr>
            <a:r>
              <a:rPr lang="en-GB" sz="1200" b="1" kern="100" dirty="0">
                <a:effectLst/>
                <a:latin typeface="Century Gothic" panose="020B0502020202020204" pitchFamily="34" charset="0"/>
                <a:ea typeface="Aptos" panose="020B0004020202020204" pitchFamily="34" charset="0"/>
              </a:rPr>
              <a:t>References:</a:t>
            </a:r>
          </a:p>
          <a:p>
            <a:pPr marL="342900" lvl="0" indent="-342900">
              <a:lnSpc>
                <a:spcPct val="115000"/>
              </a:lnSpc>
              <a:buFont typeface="+mj-lt"/>
              <a:buAutoNum type="arabicPeriod"/>
            </a:pPr>
            <a:r>
              <a:rPr lang="en-GB" sz="1200" kern="100" dirty="0">
                <a:effectLst/>
                <a:latin typeface="Century Gothic" panose="020B0502020202020204" pitchFamily="34" charset="0"/>
                <a:ea typeface="Aptos" panose="020B0004020202020204" pitchFamily="34" charset="0"/>
              </a:rPr>
              <a:t>Pulse oximetry: Understanding its basic principles facilitates appreciation of its limitations. Available: </a:t>
            </a:r>
            <a:r>
              <a:rPr lang="en-GB" sz="1200" u="sng" kern="100" dirty="0">
                <a:solidFill>
                  <a:srgbClr val="467886"/>
                </a:solidFill>
                <a:effectLst/>
                <a:latin typeface="Century Gothic" panose="020B0502020202020204" pitchFamily="34" charset="0"/>
                <a:ea typeface="Aptos" panose="020B0004020202020204" pitchFamily="34" charset="0"/>
                <a:hlinkClick r:id="rId2"/>
              </a:rPr>
              <a:t>https://www.sciencedirect.com/science/article/pii/S095461111300053X</a:t>
            </a:r>
            <a:endParaRPr lang="en-GB" sz="1200" kern="100" dirty="0">
              <a:effectLst/>
              <a:latin typeface="Century Gothic" panose="020B0502020202020204" pitchFamily="34" charset="0"/>
              <a:ea typeface="Aptos" panose="020B0004020202020204" pitchFamily="34" charset="0"/>
            </a:endParaRPr>
          </a:p>
          <a:p>
            <a:pPr marL="342900" lvl="0" indent="-342900">
              <a:lnSpc>
                <a:spcPct val="115000"/>
              </a:lnSpc>
              <a:buFont typeface="+mj-lt"/>
              <a:buAutoNum type="arabicPeriod"/>
            </a:pPr>
            <a:r>
              <a:rPr lang="en-GB" sz="1200" kern="100" dirty="0">
                <a:solidFill>
                  <a:srgbClr val="212121"/>
                </a:solidFill>
                <a:effectLst/>
                <a:highlight>
                  <a:srgbClr val="FFFFFF"/>
                </a:highlight>
                <a:latin typeface="Century Gothic" panose="020B0502020202020204" pitchFamily="34" charset="0"/>
                <a:ea typeface="Aptos" panose="020B0004020202020204" pitchFamily="34" charset="0"/>
              </a:rPr>
              <a:t>Coté CJ, Goldstein EA, </a:t>
            </a:r>
            <a:r>
              <a:rPr lang="en-GB" sz="1200" kern="100" dirty="0" err="1">
                <a:solidFill>
                  <a:srgbClr val="212121"/>
                </a:solidFill>
                <a:effectLst/>
                <a:highlight>
                  <a:srgbClr val="FFFFFF"/>
                </a:highlight>
                <a:latin typeface="Century Gothic" panose="020B0502020202020204" pitchFamily="34" charset="0"/>
                <a:ea typeface="Aptos" panose="020B0004020202020204" pitchFamily="34" charset="0"/>
              </a:rPr>
              <a:t>Fuchsman</a:t>
            </a:r>
            <a:r>
              <a:rPr lang="en-GB" sz="1200" kern="100" dirty="0">
                <a:solidFill>
                  <a:srgbClr val="212121"/>
                </a:solidFill>
                <a:effectLst/>
                <a:highlight>
                  <a:srgbClr val="FFFFFF"/>
                </a:highlight>
                <a:latin typeface="Century Gothic" panose="020B0502020202020204" pitchFamily="34" charset="0"/>
                <a:ea typeface="Aptos" panose="020B0004020202020204" pitchFamily="34" charset="0"/>
              </a:rPr>
              <a:t> WH, </a:t>
            </a:r>
            <a:r>
              <a:rPr lang="en-GB" sz="1200" kern="100" dirty="0" err="1">
                <a:solidFill>
                  <a:srgbClr val="212121"/>
                </a:solidFill>
                <a:effectLst/>
                <a:highlight>
                  <a:srgbClr val="FFFFFF"/>
                </a:highlight>
                <a:latin typeface="Century Gothic" panose="020B0502020202020204" pitchFamily="34" charset="0"/>
                <a:ea typeface="Aptos" panose="020B0004020202020204" pitchFamily="34" charset="0"/>
              </a:rPr>
              <a:t>Hoaglin</a:t>
            </a:r>
            <a:r>
              <a:rPr lang="en-GB" sz="1200" kern="100" dirty="0">
                <a:solidFill>
                  <a:srgbClr val="212121"/>
                </a:solidFill>
                <a:effectLst/>
                <a:highlight>
                  <a:srgbClr val="FFFFFF"/>
                </a:highlight>
                <a:latin typeface="Century Gothic" panose="020B0502020202020204" pitchFamily="34" charset="0"/>
                <a:ea typeface="Aptos" panose="020B0004020202020204" pitchFamily="34" charset="0"/>
              </a:rPr>
              <a:t> DC. The effect of nail polish on pulse oximetry. </a:t>
            </a:r>
            <a:r>
              <a:rPr lang="en-GB" sz="1200" kern="100" dirty="0" err="1">
                <a:solidFill>
                  <a:srgbClr val="212121"/>
                </a:solidFill>
                <a:effectLst/>
                <a:highlight>
                  <a:srgbClr val="FFFFFF"/>
                </a:highlight>
                <a:latin typeface="Century Gothic" panose="020B0502020202020204" pitchFamily="34" charset="0"/>
                <a:ea typeface="Aptos" panose="020B0004020202020204" pitchFamily="34" charset="0"/>
              </a:rPr>
              <a:t>Anesth</a:t>
            </a:r>
            <a:r>
              <a:rPr lang="en-GB" sz="1200" kern="100" dirty="0">
                <a:solidFill>
                  <a:srgbClr val="212121"/>
                </a:solidFill>
                <a:effectLst/>
                <a:highlight>
                  <a:srgbClr val="FFFFFF"/>
                </a:highlight>
                <a:latin typeface="Century Gothic" panose="020B0502020202020204" pitchFamily="34" charset="0"/>
                <a:ea typeface="Aptos" panose="020B0004020202020204" pitchFamily="34" charset="0"/>
              </a:rPr>
              <a:t> </a:t>
            </a:r>
            <a:r>
              <a:rPr lang="en-GB" sz="1200" kern="100" dirty="0" err="1">
                <a:solidFill>
                  <a:srgbClr val="212121"/>
                </a:solidFill>
                <a:effectLst/>
                <a:highlight>
                  <a:srgbClr val="FFFFFF"/>
                </a:highlight>
                <a:latin typeface="Century Gothic" panose="020B0502020202020204" pitchFamily="34" charset="0"/>
                <a:ea typeface="Aptos" panose="020B0004020202020204" pitchFamily="34" charset="0"/>
              </a:rPr>
              <a:t>Analg</a:t>
            </a:r>
            <a:r>
              <a:rPr lang="en-GB" sz="1200" kern="100" dirty="0">
                <a:solidFill>
                  <a:srgbClr val="212121"/>
                </a:solidFill>
                <a:effectLst/>
                <a:highlight>
                  <a:srgbClr val="FFFFFF"/>
                </a:highlight>
                <a:latin typeface="Century Gothic" panose="020B0502020202020204" pitchFamily="34" charset="0"/>
                <a:ea typeface="Aptos" panose="020B0004020202020204" pitchFamily="34" charset="0"/>
              </a:rPr>
              <a:t>. 1988 Jul;67(7):683-6. PMID: 3382042.</a:t>
            </a:r>
            <a:r>
              <a:rPr lang="en-GB" sz="1200" kern="100" dirty="0">
                <a:effectLst/>
                <a:latin typeface="Century Gothic" panose="020B0502020202020204" pitchFamily="34" charset="0"/>
                <a:ea typeface="Aptos" panose="020B0004020202020204" pitchFamily="34" charset="0"/>
              </a:rPr>
              <a:t>: </a:t>
            </a:r>
            <a:r>
              <a:rPr lang="en-GB" sz="1200" u="sng" kern="100" dirty="0">
                <a:solidFill>
                  <a:srgbClr val="0864AD"/>
                </a:solidFill>
                <a:effectLst/>
                <a:highlight>
                  <a:srgbClr val="FFFFFF"/>
                </a:highlight>
                <a:latin typeface="Century Gothic" panose="020B0502020202020204" pitchFamily="34" charset="0"/>
                <a:ea typeface="Aptos" panose="020B0004020202020204" pitchFamily="34" charset="0"/>
                <a:hlinkClick r:id="rId3"/>
              </a:rPr>
              <a:t>The Effect of Nail Polish on Pulse Oximetry</a:t>
            </a:r>
            <a:endParaRPr lang="en-GB" sz="1200" kern="100" dirty="0">
              <a:effectLst/>
              <a:latin typeface="Century Gothic" panose="020B0502020202020204" pitchFamily="34" charset="0"/>
              <a:ea typeface="Aptos" panose="020B0004020202020204" pitchFamily="34" charset="0"/>
            </a:endParaRPr>
          </a:p>
          <a:p>
            <a:pPr marL="342900" lvl="0" indent="-342900">
              <a:lnSpc>
                <a:spcPct val="115000"/>
              </a:lnSpc>
              <a:spcAft>
                <a:spcPts val="800"/>
              </a:spcAft>
              <a:buFont typeface="+mj-lt"/>
              <a:buAutoNum type="arabicPeriod"/>
            </a:pPr>
            <a:r>
              <a:rPr lang="en-GB" sz="1200" kern="100" dirty="0">
                <a:effectLst/>
                <a:latin typeface="Century Gothic" panose="020B0502020202020204" pitchFamily="34" charset="0"/>
                <a:ea typeface="Aptos" panose="020B0004020202020204" pitchFamily="34" charset="0"/>
              </a:rPr>
              <a:t>Impact of Fingernail Polish on pulse oximetry measurements: A systematic review. Available: </a:t>
            </a:r>
            <a:r>
              <a:rPr lang="en-GB" sz="1200" u="sng" kern="100" dirty="0">
                <a:solidFill>
                  <a:srgbClr val="467886"/>
                </a:solidFill>
                <a:effectLst/>
                <a:highlight>
                  <a:srgbClr val="FFFFFF"/>
                </a:highlight>
                <a:latin typeface="Century Gothic" panose="020B0502020202020204" pitchFamily="34" charset="0"/>
                <a:ea typeface="Aptos" panose="020B0004020202020204" pitchFamily="34" charset="0"/>
                <a:hlinkClick r:id="rId4"/>
              </a:rPr>
              <a:t>http://rc.rcjournal.com/content/68/9/1271</a:t>
            </a:r>
            <a:endParaRPr lang="en-GB" sz="1200" kern="100" dirty="0">
              <a:effectLst/>
              <a:latin typeface="Century Gothic" panose="020B0502020202020204" pitchFamily="34" charset="0"/>
              <a:ea typeface="Aptos" panose="020B0004020202020204" pitchFamily="34" charset="0"/>
            </a:endParaRPr>
          </a:p>
          <a:p>
            <a:pPr>
              <a:buFont typeface="Arial" panose="020B0604020202020204" pitchFamily="34" charset="0"/>
              <a:buNone/>
            </a:pPr>
            <a:endParaRPr lang="en-GB" altLang="en-US" sz="1400" dirty="0">
              <a:solidFill>
                <a:srgbClr val="000000"/>
              </a:solidFill>
              <a:latin typeface="Century Gothic" panose="020B0502020202020204" pitchFamily="34" charset="0"/>
            </a:endParaRPr>
          </a:p>
        </p:txBody>
      </p:sp>
      <p:sp>
        <p:nvSpPr>
          <p:cNvPr id="17412" name="Text Placeholder 1">
            <a:extLst>
              <a:ext uri="{FF2B5EF4-FFF2-40B4-BE49-F238E27FC236}">
                <a16:creationId xmlns:a16="http://schemas.microsoft.com/office/drawing/2014/main" id="{BFC516FE-DCB4-1097-69D5-54EBD79019F6}"/>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5EE7D635-790B-47EB-859F-9F9455CA7FFA}"/>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18435" name="Text Placeholder 5">
            <a:extLst>
              <a:ext uri="{FF2B5EF4-FFF2-40B4-BE49-F238E27FC236}">
                <a16:creationId xmlns:a16="http://schemas.microsoft.com/office/drawing/2014/main" id="{B5EAE9A1-19D4-8590-E845-2435AC1B30F3}"/>
              </a:ext>
            </a:extLst>
          </p:cNvPr>
          <p:cNvSpPr txBox="1">
            <a:spLocks/>
          </p:cNvSpPr>
          <p:nvPr/>
        </p:nvSpPr>
        <p:spPr bwMode="auto">
          <a:xfrm>
            <a:off x="395536" y="1916832"/>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latin typeface="Century Gothic" panose="020B0502020202020204" pitchFamily="34" charset="0"/>
              </a:rPr>
              <a:t>SALG would like to highlight the following reports, based on HSSIB investigations, that contain recommendations relevant to </a:t>
            </a:r>
            <a:r>
              <a:rPr lang="en-US" sz="1200" dirty="0" err="1">
                <a:latin typeface="Century Gothic" panose="020B0502020202020204" pitchFamily="34" charset="0"/>
              </a:rPr>
              <a:t>anaesthetists</a:t>
            </a:r>
            <a:r>
              <a:rPr lang="en-US" sz="1200" dirty="0">
                <a:latin typeface="Century Gothic" panose="020B0502020202020204" pitchFamily="34" charset="0"/>
              </a:rPr>
              <a:t> and departments of </a:t>
            </a:r>
            <a:r>
              <a:rPr lang="en-US" sz="1200" dirty="0" err="1">
                <a:latin typeface="Century Gothic" panose="020B0502020202020204" pitchFamily="34" charset="0"/>
              </a:rPr>
              <a:t>anaesthesia</a:t>
            </a:r>
            <a:r>
              <a:rPr lang="en-US" sz="1200" dirty="0">
                <a:latin typeface="Century Gothic" panose="020B0502020202020204" pitchFamily="34" charset="0"/>
              </a:rPr>
              <a:t>:</a:t>
            </a:r>
          </a:p>
          <a:p>
            <a:pPr>
              <a:buNone/>
            </a:pPr>
            <a:endParaRPr lang="en-GB" sz="1200" dirty="0">
              <a:latin typeface="Century Gothic" panose="020B0502020202020204" pitchFamily="34" charset="0"/>
            </a:endParaRPr>
          </a:p>
          <a:p>
            <a:pPr>
              <a:buNone/>
            </a:pPr>
            <a:r>
              <a:rPr lang="en-GB" sz="1200" b="1" dirty="0">
                <a:latin typeface="Century Gothic" panose="020B0502020202020204" pitchFamily="34" charset="0"/>
              </a:rPr>
              <a:t>Advanced Airway Management in Patients With a Known Complex Disease: </a:t>
            </a:r>
            <a:r>
              <a:rPr lang="en-US" sz="1200" u="sng" dirty="0">
                <a:latin typeface="Century Gothic" panose="020B0502020202020204" pitchFamily="34" charset="0"/>
                <a:hlinkClick r:id="rId2"/>
              </a:rPr>
              <a:t>https://www.hssib.org.uk/patient-safety-investigations/advanced-airway-management-in-patients-with-a-known-complex-disease/</a:t>
            </a:r>
            <a:endParaRPr lang="en-US" sz="1200" u="sng" dirty="0">
              <a:latin typeface="Century Gothic" panose="020B0502020202020204" pitchFamily="34" charset="0"/>
            </a:endParaRPr>
          </a:p>
          <a:p>
            <a:pPr>
              <a:buNone/>
            </a:pPr>
            <a:endParaRPr lang="en-GB" sz="1200" dirty="0">
              <a:latin typeface="Century Gothic" panose="020B0502020202020204" pitchFamily="34" charset="0"/>
            </a:endParaRPr>
          </a:p>
          <a:p>
            <a:pPr>
              <a:buNone/>
            </a:pPr>
            <a:r>
              <a:rPr lang="en-US" sz="1200" dirty="0">
                <a:latin typeface="Century Gothic" panose="020B0502020202020204" pitchFamily="34" charset="0"/>
              </a:rPr>
              <a:t>This recent report concerns advanced airway management of a patient with a known complex disease. Please do take the time to read this. </a:t>
            </a:r>
          </a:p>
          <a:p>
            <a:pPr>
              <a:buNone/>
            </a:pPr>
            <a:endParaRPr lang="en-GB" sz="1200" dirty="0">
              <a:latin typeface="Century Gothic" panose="020B0502020202020204" pitchFamily="34" charset="0"/>
            </a:endParaRPr>
          </a:p>
          <a:p>
            <a:pPr>
              <a:buNone/>
            </a:pPr>
            <a:r>
              <a:rPr lang="en-US" sz="1200" dirty="0">
                <a:latin typeface="Century Gothic" panose="020B0502020202020204" pitchFamily="34" charset="0"/>
              </a:rPr>
              <a:t>The recommendations require key stakeholders to act collaboratively to produce a framework for managing patients with an anticipated difficult airway. The </a:t>
            </a:r>
            <a:r>
              <a:rPr lang="en-US" sz="1200" dirty="0" err="1">
                <a:latin typeface="Century Gothic" panose="020B0502020202020204" pitchFamily="34" charset="0"/>
              </a:rPr>
              <a:t>RCoA</a:t>
            </a:r>
            <a:r>
              <a:rPr lang="en-US" sz="1200" dirty="0">
                <a:latin typeface="Century Gothic" panose="020B0502020202020204" pitchFamily="34" charset="0"/>
              </a:rPr>
              <a:t> and the Association of </a:t>
            </a:r>
            <a:r>
              <a:rPr lang="en-US" sz="1200" dirty="0" err="1">
                <a:latin typeface="Century Gothic" panose="020B0502020202020204" pitchFamily="34" charset="0"/>
              </a:rPr>
              <a:t>Anaesthetists</a:t>
            </a:r>
            <a:r>
              <a:rPr lang="en-US" sz="1200" dirty="0">
                <a:latin typeface="Century Gothic" panose="020B0502020202020204" pitchFamily="34" charset="0"/>
              </a:rPr>
              <a:t> are collaborating with DAS to do this. </a:t>
            </a:r>
            <a:endParaRPr lang="en-GB" sz="1200" dirty="0">
              <a:latin typeface="Century Gothic" panose="020B0502020202020204" pitchFamily="34" charset="0"/>
            </a:endParaRPr>
          </a:p>
        </p:txBody>
      </p:sp>
      <p:sp>
        <p:nvSpPr>
          <p:cNvPr id="18436" name="Text Placeholder 1">
            <a:extLst>
              <a:ext uri="{FF2B5EF4-FFF2-40B4-BE49-F238E27FC236}">
                <a16:creationId xmlns:a16="http://schemas.microsoft.com/office/drawing/2014/main" id="{8F3898A9-1931-ED89-82AF-EB0708F8C8AB}"/>
              </a:ext>
            </a:extLst>
          </p:cNvPr>
          <p:cNvSpPr>
            <a:spLocks noGrp="1"/>
          </p:cNvSpPr>
          <p:nvPr>
            <p:ph type="body" idx="10"/>
          </p:nvPr>
        </p:nvSpPr>
        <p:spPr>
          <a:xfrm>
            <a:off x="1619250" y="260350"/>
            <a:ext cx="7496175" cy="1223963"/>
          </a:xfrm>
        </p:spPr>
        <p:txBody>
          <a:bodyPr/>
          <a:lstStyle/>
          <a:p>
            <a:r>
              <a:rPr lang="en-US" altLang="en-US" sz="2400" dirty="0"/>
              <a:t>HSSIB Reports</a:t>
            </a:r>
            <a:endParaRPr lang="en-GB"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862E3AF7-0D08-E8B2-44EE-30EDFCDDED55}"/>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19459" name="Text Placeholder 5">
            <a:extLst>
              <a:ext uri="{FF2B5EF4-FFF2-40B4-BE49-F238E27FC236}">
                <a16:creationId xmlns:a16="http://schemas.microsoft.com/office/drawing/2014/main" id="{8444125B-D719-1128-C86E-EAE1EB300276}"/>
              </a:ext>
            </a:extLst>
          </p:cNvPr>
          <p:cNvSpPr txBox="1">
            <a:spLocks/>
          </p:cNvSpPr>
          <p:nvPr/>
        </p:nvSpPr>
        <p:spPr bwMode="auto">
          <a:xfrm>
            <a:off x="395288" y="1916113"/>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latin typeface="Century Gothic" panose="020B0502020202020204" pitchFamily="34" charset="0"/>
              </a:rPr>
              <a:t>At a local level home messages include:</a:t>
            </a:r>
          </a:p>
          <a:p>
            <a:pPr>
              <a:buNone/>
            </a:pPr>
            <a:endParaRPr lang="en-GB" sz="1200" dirty="0">
              <a:latin typeface="Century Gothic" panose="020B0502020202020204" pitchFamily="34" charset="0"/>
            </a:endParaRPr>
          </a:p>
          <a:p>
            <a:pPr lvl="0"/>
            <a:r>
              <a:rPr lang="en-US" sz="1200" dirty="0">
                <a:latin typeface="Century Gothic" panose="020B0502020202020204" pitchFamily="34" charset="0"/>
              </a:rPr>
              <a:t>Please make sure your department is signed up to the DAS difficult airway database</a:t>
            </a:r>
            <a:r>
              <a:rPr lang="en-US" sz="1200" baseline="30000" dirty="0">
                <a:latin typeface="Century Gothic" panose="020B0502020202020204" pitchFamily="34" charset="0"/>
              </a:rPr>
              <a:t>1</a:t>
            </a:r>
            <a:r>
              <a:rPr lang="en-US" sz="1200" dirty="0">
                <a:latin typeface="Century Gothic" panose="020B0502020202020204" pitchFamily="34" charset="0"/>
              </a:rPr>
              <a:t> if you haven’t already.</a:t>
            </a:r>
            <a:endParaRPr lang="en-GB" sz="1200" dirty="0">
              <a:latin typeface="Century Gothic" panose="020B0502020202020204" pitchFamily="34" charset="0"/>
            </a:endParaRPr>
          </a:p>
          <a:p>
            <a:pPr lvl="0"/>
            <a:r>
              <a:rPr lang="en-US" sz="1200" dirty="0">
                <a:latin typeface="Century Gothic" panose="020B0502020202020204" pitchFamily="34" charset="0"/>
              </a:rPr>
              <a:t>Use this report as well as </a:t>
            </a:r>
            <a:r>
              <a:rPr lang="en-US" sz="1200" dirty="0" err="1">
                <a:latin typeface="Century Gothic" panose="020B0502020202020204" pitchFamily="34" charset="0"/>
              </a:rPr>
              <a:t>RCoA’s</a:t>
            </a:r>
            <a:r>
              <a:rPr lang="en-US" sz="1200" dirty="0">
                <a:latin typeface="Century Gothic" panose="020B0502020202020204" pitchFamily="34" charset="0"/>
              </a:rPr>
              <a:t> GPAS chapter for head and neck surgery</a:t>
            </a:r>
            <a:r>
              <a:rPr lang="en-US" sz="1200" baseline="30000" dirty="0">
                <a:latin typeface="Century Gothic" panose="020B0502020202020204" pitchFamily="34" charset="0"/>
              </a:rPr>
              <a:t>2</a:t>
            </a:r>
            <a:r>
              <a:rPr lang="en-US" sz="1200" dirty="0">
                <a:latin typeface="Century Gothic" panose="020B0502020202020204" pitchFamily="34" charset="0"/>
              </a:rPr>
              <a:t> to push for access to video laryngoscopy, high flow nasal oxygen therapy and e-FONA equipment as well as other kit needed for advanced airway management. Another safety observation suggests that video laryngoscopy should be used more widely to increase experience.</a:t>
            </a:r>
            <a:endParaRPr lang="en-GB" sz="1200" dirty="0">
              <a:latin typeface="Century Gothic" panose="020B0502020202020204" pitchFamily="34" charset="0"/>
            </a:endParaRPr>
          </a:p>
          <a:p>
            <a:pPr lvl="0"/>
            <a:r>
              <a:rPr lang="en-US" sz="1200" dirty="0">
                <a:latin typeface="Century Gothic" panose="020B0502020202020204" pitchFamily="34" charset="0"/>
              </a:rPr>
              <a:t>Use this report as evidence for the need to have time to train in advanced airway skills e.g. e-FONA for all </a:t>
            </a:r>
            <a:r>
              <a:rPr lang="en-US" sz="1200" dirty="0" err="1">
                <a:latin typeface="Century Gothic" panose="020B0502020202020204" pitchFamily="34" charset="0"/>
              </a:rPr>
              <a:t>anaesthetists</a:t>
            </a:r>
            <a:r>
              <a:rPr lang="en-US" sz="1200" dirty="0">
                <a:latin typeface="Century Gothic" panose="020B0502020202020204" pitchFamily="34" charset="0"/>
              </a:rPr>
              <a:t>, ODPs. This should be both task-based and critical incident training. The discussion on whether this should be mandated has re-surfaced, but individuals and organisations can begin this work without a mandate. </a:t>
            </a:r>
            <a:endParaRPr lang="en-GB" sz="1200" dirty="0">
              <a:latin typeface="Century Gothic" panose="020B0502020202020204" pitchFamily="34" charset="0"/>
            </a:endParaRPr>
          </a:p>
          <a:p>
            <a:r>
              <a:rPr lang="en-US" sz="1200" dirty="0">
                <a:latin typeface="Century Gothic" panose="020B0502020202020204" pitchFamily="34" charset="0"/>
              </a:rPr>
              <a:t>When dealing with a case of this type, ensure that there are open communication lines with ENT colleagues so that they are aware of the patient, and are available to assist if required.</a:t>
            </a:r>
          </a:p>
          <a:p>
            <a:pPr>
              <a:buNone/>
            </a:pPr>
            <a:endParaRPr lang="en-US" sz="1200" dirty="0">
              <a:latin typeface="Century Gothic" panose="020B0502020202020204" pitchFamily="34" charset="0"/>
            </a:endParaRPr>
          </a:p>
          <a:p>
            <a:pPr>
              <a:buNone/>
            </a:pPr>
            <a:r>
              <a:rPr lang="en-US" sz="1200" b="1" dirty="0">
                <a:latin typeface="Century Gothic" panose="020B0502020202020204" pitchFamily="34" charset="0"/>
              </a:rPr>
              <a:t>Resources:</a:t>
            </a:r>
          </a:p>
          <a:p>
            <a:pPr>
              <a:buNone/>
            </a:pPr>
            <a:r>
              <a:rPr lang="en-US" sz="1200" dirty="0">
                <a:latin typeface="Century Gothic" panose="020B0502020202020204" pitchFamily="34" charset="0"/>
              </a:rPr>
              <a:t>1. Difficult Airway Society. DAS Airway Alert Card and Difficult Airway Database. Available: </a:t>
            </a:r>
            <a:r>
              <a:rPr lang="en-GB" sz="1200" u="sng" dirty="0">
                <a:latin typeface="Century Gothic" panose="020B0502020202020204" pitchFamily="34" charset="0"/>
                <a:hlinkClick r:id="rId2"/>
              </a:rPr>
              <a:t>https://das.uk.com/dad</a:t>
            </a:r>
            <a:endParaRPr lang="en-GB" sz="1200" u="sng" dirty="0">
              <a:latin typeface="Century Gothic" panose="020B0502020202020204" pitchFamily="34" charset="0"/>
            </a:endParaRPr>
          </a:p>
          <a:p>
            <a:pPr marL="228600" indent="-228600">
              <a:buAutoNum type="arabicPeriod"/>
            </a:pPr>
            <a:endParaRPr lang="en-GB" sz="1200" dirty="0">
              <a:latin typeface="Century Gothic" panose="020B0502020202020204" pitchFamily="34" charset="0"/>
            </a:endParaRPr>
          </a:p>
          <a:p>
            <a:pPr>
              <a:buNone/>
            </a:pPr>
            <a:r>
              <a:rPr lang="en-GB" sz="1200" dirty="0">
                <a:latin typeface="Century Gothic" panose="020B0502020202020204" pitchFamily="34" charset="0"/>
              </a:rPr>
              <a:t>2. Royal College of Anaesthetists. Guidelines for the Provision of Anaesthesia Services, </a:t>
            </a:r>
            <a:r>
              <a:rPr lang="en-GB" sz="1200" u="sng" dirty="0">
                <a:latin typeface="Century Gothic" panose="020B0502020202020204" pitchFamily="34" charset="0"/>
                <a:hlinkClick r:id="rId3"/>
              </a:rPr>
              <a:t>Chapter 12: Guidelines for the Provision of Anaesthesia Services for ENT, Oral Maxillofacial and Dental surgery 2024 | The Royal College of Anaesthetists (rcoa.ac.uk)</a:t>
            </a:r>
            <a:endParaRPr lang="en-GB" sz="1200" u="sng" dirty="0">
              <a:latin typeface="Century Gothic" panose="020B0502020202020204" pitchFamily="34" charset="0"/>
            </a:endParaRPr>
          </a:p>
          <a:p>
            <a:endParaRPr lang="en-GB" altLang="en-US" sz="1200" dirty="0">
              <a:solidFill>
                <a:srgbClr val="000000"/>
              </a:solidFill>
              <a:latin typeface="Century Gothic" panose="020B0502020202020204" pitchFamily="34" charset="0"/>
            </a:endParaRPr>
          </a:p>
        </p:txBody>
      </p:sp>
      <p:sp>
        <p:nvSpPr>
          <p:cNvPr id="19460" name="Text Placeholder 1">
            <a:extLst>
              <a:ext uri="{FF2B5EF4-FFF2-40B4-BE49-F238E27FC236}">
                <a16:creationId xmlns:a16="http://schemas.microsoft.com/office/drawing/2014/main" id="{43B82836-F374-E5D3-5C4D-ED264C8295A3}"/>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CD951C6D-D950-8AF8-AEE4-EDF65906F940}"/>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21507" name="Text Placeholder 5">
            <a:extLst>
              <a:ext uri="{FF2B5EF4-FFF2-40B4-BE49-F238E27FC236}">
                <a16:creationId xmlns:a16="http://schemas.microsoft.com/office/drawing/2014/main" id="{A8264E9C-584B-11AE-E5D2-3E9C92899620}"/>
              </a:ext>
            </a:extLst>
          </p:cNvPr>
          <p:cNvSpPr txBox="1">
            <a:spLocks/>
          </p:cNvSpPr>
          <p:nvPr/>
        </p:nvSpPr>
        <p:spPr bwMode="auto">
          <a:xfrm>
            <a:off x="504031" y="1916832"/>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endParaRPr lang="en-GB" altLang="en-US" sz="1200" dirty="0">
              <a:latin typeface="Century Gothic" panose="020B0502020202020204" pitchFamily="34" charset="0"/>
            </a:endParaRPr>
          </a:p>
          <a:p>
            <a:pPr>
              <a:buNone/>
            </a:pPr>
            <a:r>
              <a:rPr lang="en-US" sz="1200" b="1" dirty="0">
                <a:latin typeface="Century Gothic" panose="020B0502020202020204" pitchFamily="34" charset="0"/>
              </a:rPr>
              <a:t>NHS Workforce and Patient Safety:</a:t>
            </a:r>
            <a:endParaRPr lang="en-GB" sz="1200" b="1" dirty="0">
              <a:latin typeface="Century Gothic" panose="020B0502020202020204" pitchFamily="34" charset="0"/>
            </a:endParaRPr>
          </a:p>
          <a:p>
            <a:pPr>
              <a:buNone/>
            </a:pPr>
            <a:r>
              <a:rPr lang="en-GB" sz="1200" u="sng" dirty="0">
                <a:latin typeface="Century Gothic" panose="020B0502020202020204" pitchFamily="34" charset="0"/>
                <a:hlinkClick r:id="rId2"/>
              </a:rPr>
              <a:t>Investigation report: Temporary staff – involvement in patient safety investigations (hssib.org.uk)</a:t>
            </a:r>
            <a:endParaRPr lang="en-GB" sz="1200" dirty="0">
              <a:latin typeface="Century Gothic" panose="020B0502020202020204" pitchFamily="34" charset="0"/>
            </a:endParaRPr>
          </a:p>
          <a:p>
            <a:pPr>
              <a:lnSpc>
                <a:spcPct val="115000"/>
              </a:lnSpc>
              <a:spcAft>
                <a:spcPts val="800"/>
              </a:spcAft>
              <a:buNone/>
            </a:pPr>
            <a:endParaRPr lang="en-GB" sz="1200" kern="100" dirty="0">
              <a:effectLst/>
              <a:latin typeface="Century Gothic" panose="020B0502020202020204" pitchFamily="34" charset="0"/>
              <a:ea typeface="Aptos" panose="020B0004020202020204" pitchFamily="34" charset="0"/>
            </a:endParaRP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This report recommends that hospitals consider the following questions, contained in the report to interrogate how effectively they involve temporary staff in patient safety investigations:</a:t>
            </a:r>
            <a:r>
              <a:rPr lang="en-GB" sz="1200" kern="0" dirty="0">
                <a:solidFill>
                  <a:srgbClr val="09172A"/>
                </a:solidFill>
                <a:effectLst/>
                <a:latin typeface="Century Gothic" panose="020B0502020202020204" pitchFamily="34" charset="0"/>
                <a:ea typeface="Times New Roman" panose="02020603050405020304" pitchFamily="18" charset="0"/>
              </a:rPr>
              <a:t> </a:t>
            </a:r>
            <a:endParaRPr lang="en-GB" sz="1200" kern="100" dirty="0">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How do you ensure that temporary staff are aware of how to report patient safety incidents? </a:t>
            </a:r>
            <a:endParaRPr lang="en-GB" sz="1200" kern="100" dirty="0">
              <a:solidFill>
                <a:srgbClr val="09172A"/>
              </a:solidFill>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If an incident takes place, how do you ensure that temporary staff are able to record it?</a:t>
            </a:r>
            <a:endParaRPr lang="en-GB" sz="1200" kern="100" dirty="0">
              <a:solidFill>
                <a:srgbClr val="09172A"/>
              </a:solidFill>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How do you engage temporary staff in a learning response?</a:t>
            </a:r>
            <a:endParaRPr lang="en-GB" sz="1200" kern="100" dirty="0">
              <a:solidFill>
                <a:srgbClr val="09172A"/>
              </a:solidFill>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Do you have processes in place so you can conduct interviews with temporary staff?</a:t>
            </a:r>
            <a:endParaRPr lang="en-GB" sz="1200" kern="100" dirty="0">
              <a:solidFill>
                <a:srgbClr val="09172A"/>
              </a:solidFill>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Can you work with employment agencies to create agreed methods of including temporary staff in learning responses through your contractual arrangements?</a:t>
            </a:r>
            <a:endParaRPr lang="en-GB" sz="1200" kern="100" dirty="0">
              <a:solidFill>
                <a:srgbClr val="09172A"/>
              </a:solidFill>
              <a:effectLst/>
              <a:latin typeface="Century Gothic" panose="020B0502020202020204" pitchFamily="34" charset="0"/>
              <a:ea typeface="Aptos" panose="020B0004020202020204" pitchFamily="34" charset="0"/>
            </a:endParaRPr>
          </a:p>
          <a:p>
            <a:pPr marL="171450" indent="-171450">
              <a:lnSpc>
                <a:spcPct val="115000"/>
              </a:lnSpc>
              <a:spcBef>
                <a:spcPts val="600"/>
              </a:spcBef>
              <a:spcAft>
                <a:spcPts val="600"/>
              </a:spcAft>
              <a:buSzPts val="1000"/>
              <a:tabLst>
                <a:tab pos="457200" algn="l"/>
              </a:tabLst>
            </a:pPr>
            <a:r>
              <a:rPr lang="en-GB" sz="1200" kern="0" dirty="0">
                <a:solidFill>
                  <a:srgbClr val="09172A"/>
                </a:solidFill>
                <a:effectLst/>
                <a:latin typeface="Century Gothic" panose="020B0502020202020204" pitchFamily="34" charset="0"/>
                <a:ea typeface="Times New Roman" panose="02020603050405020304" pitchFamily="18" charset="0"/>
              </a:rPr>
              <a:t>How do you ensure that learning is fed back to those staff involved, including temporary staff?</a:t>
            </a:r>
            <a:endParaRPr lang="en-GB" sz="1200" kern="100" dirty="0">
              <a:solidFill>
                <a:srgbClr val="09172A"/>
              </a:solidFill>
              <a:effectLst/>
              <a:latin typeface="Century Gothic" panose="020B0502020202020204" pitchFamily="34" charset="0"/>
              <a:ea typeface="Aptos" panose="020B0004020202020204" pitchFamily="34" charset="0"/>
            </a:endParaRPr>
          </a:p>
          <a:p>
            <a:pPr>
              <a:buFont typeface="Arial" panose="020B0604020202020204" pitchFamily="34" charset="0"/>
              <a:buNone/>
            </a:pPr>
            <a:endParaRPr lang="en-GB" altLang="en-US" sz="1400" dirty="0">
              <a:solidFill>
                <a:srgbClr val="000000"/>
              </a:solidFill>
              <a:latin typeface="Century Gothic" panose="020B0502020202020204" pitchFamily="34" charset="0"/>
            </a:endParaRPr>
          </a:p>
        </p:txBody>
      </p:sp>
      <p:sp>
        <p:nvSpPr>
          <p:cNvPr id="21508" name="Text Placeholder 1">
            <a:extLst>
              <a:ext uri="{FF2B5EF4-FFF2-40B4-BE49-F238E27FC236}">
                <a16:creationId xmlns:a16="http://schemas.microsoft.com/office/drawing/2014/main" id="{6C96A503-76D6-E62F-2DE0-78DF9102903D}"/>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00D81E65-DDE7-D531-BAC3-0A2FD9CF2677}"/>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22531" name="Text Placeholder 5">
            <a:extLst>
              <a:ext uri="{FF2B5EF4-FFF2-40B4-BE49-F238E27FC236}">
                <a16:creationId xmlns:a16="http://schemas.microsoft.com/office/drawing/2014/main" id="{9E48056C-3D7B-6814-6577-C2A2889E7C98}"/>
              </a:ext>
            </a:extLst>
          </p:cNvPr>
          <p:cNvSpPr txBox="1">
            <a:spLocks/>
          </p:cNvSpPr>
          <p:nvPr/>
        </p:nvSpPr>
        <p:spPr bwMode="auto">
          <a:xfrm>
            <a:off x="395288" y="1916113"/>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endParaRPr lang="en-GB" altLang="en-US" sz="1200" dirty="0">
              <a:latin typeface="Century Gothic" panose="020B0502020202020204" pitchFamily="34" charset="0"/>
            </a:endParaRPr>
          </a:p>
          <a:p>
            <a:pPr>
              <a:lnSpc>
                <a:spcPct val="115000"/>
              </a:lnSpc>
              <a:spcBef>
                <a:spcPts val="800"/>
              </a:spcBef>
              <a:spcAft>
                <a:spcPts val="400"/>
              </a:spcAft>
              <a:buNone/>
            </a:pPr>
            <a:r>
              <a:rPr lang="en-GB" sz="1200" b="1" kern="100" dirty="0">
                <a:effectLst/>
                <a:latin typeface="Century Gothic" panose="020B0502020202020204" pitchFamily="34" charset="0"/>
                <a:ea typeface="Yu Gothic Light" panose="020B0300000000000000" pitchFamily="34" charset="-128"/>
                <a:cs typeface="Times New Roman" panose="02020603050405020304" pitchFamily="18" charset="0"/>
              </a:rPr>
              <a:t>New two-page quick summary of </a:t>
            </a:r>
            <a:r>
              <a:rPr lang="en-GB" sz="1200" b="1" kern="100" dirty="0" err="1">
                <a:effectLst/>
                <a:latin typeface="Century Gothic" panose="020B0502020202020204" pitchFamily="34" charset="0"/>
                <a:ea typeface="Yu Gothic Light" panose="020B0300000000000000" pitchFamily="34" charset="-128"/>
                <a:cs typeface="Times New Roman" panose="02020603050405020304" pitchFamily="18" charset="0"/>
              </a:rPr>
              <a:t>NatSSIPs</a:t>
            </a:r>
            <a:r>
              <a:rPr lang="en-GB" sz="1200" b="1" kern="100" dirty="0">
                <a:effectLst/>
                <a:latin typeface="Century Gothic" panose="020B0502020202020204" pitchFamily="34" charset="0"/>
                <a:ea typeface="Yu Gothic Light" panose="020B0300000000000000" pitchFamily="34" charset="-128"/>
                <a:cs typeface="Times New Roman" panose="02020603050405020304" pitchFamily="18" charset="0"/>
              </a:rPr>
              <a:t> launched</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CPOC has now launched a two-page quick summary of the National Safety Standards of Invasive Procedures (</a:t>
            </a:r>
            <a:r>
              <a:rPr lang="en-GB" sz="1200" kern="100" dirty="0" err="1">
                <a:effectLst/>
                <a:latin typeface="Century Gothic" panose="020B0502020202020204" pitchFamily="34" charset="0"/>
                <a:ea typeface="Aptos" panose="020B0004020202020204" pitchFamily="34" charset="0"/>
              </a:rPr>
              <a:t>NatSSIPs</a:t>
            </a:r>
            <a:r>
              <a:rPr lang="en-GB" sz="1200" kern="100" dirty="0">
                <a:effectLst/>
                <a:latin typeface="Century Gothic" panose="020B0502020202020204" pitchFamily="34" charset="0"/>
                <a:ea typeface="Aptos" panose="020B0004020202020204" pitchFamily="34" charset="0"/>
              </a:rPr>
              <a:t>). This is an aide memoire for anyone undertaking interventional procedures and the teams that support them. Please share and link </a:t>
            </a:r>
            <a:r>
              <a:rPr lang="en-GB" sz="1200" kern="100" dirty="0">
                <a:solidFill>
                  <a:srgbClr val="000000"/>
                </a:solidFill>
                <a:effectLst/>
                <a:latin typeface="Century Gothic" panose="020B0502020202020204" pitchFamily="34" charset="0"/>
                <a:ea typeface="Aptos" panose="020B0004020202020204" pitchFamily="34" charset="0"/>
              </a:rPr>
              <a:t>– </a:t>
            </a:r>
            <a:r>
              <a:rPr lang="en-GB" sz="1200" u="sng" kern="100" dirty="0">
                <a:solidFill>
                  <a:srgbClr val="467886"/>
                </a:solidFill>
                <a:effectLst/>
                <a:latin typeface="Century Gothic" panose="020B0502020202020204" pitchFamily="34" charset="0"/>
                <a:ea typeface="Aptos" panose="020B0004020202020204" pitchFamily="34" charset="0"/>
                <a:hlinkClick r:id="rId2"/>
              </a:rPr>
              <a:t>www.cpoc.org.uk/sites/cpoc/files/documents/2024-03/CPOC-NatSSIPsS-2Pager.pdf</a:t>
            </a:r>
            <a:endParaRPr lang="en-GB" sz="1200" kern="100" dirty="0">
              <a:effectLst/>
              <a:latin typeface="Century Gothic" panose="020B0502020202020204" pitchFamily="34" charset="0"/>
              <a:ea typeface="Aptos" panose="020B0004020202020204" pitchFamily="34" charset="0"/>
            </a:endParaRPr>
          </a:p>
        </p:txBody>
      </p:sp>
      <p:sp>
        <p:nvSpPr>
          <p:cNvPr id="22532" name="Text Placeholder 1">
            <a:extLst>
              <a:ext uri="{FF2B5EF4-FFF2-40B4-BE49-F238E27FC236}">
                <a16:creationId xmlns:a16="http://schemas.microsoft.com/office/drawing/2014/main" id="{6EC87DF9-F0FC-B676-5282-BF553A581216}"/>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27101C-FEC6-3804-BDA2-0FD21E63D5D0}"/>
              </a:ext>
            </a:extLst>
          </p:cNvPr>
          <p:cNvSpPr>
            <a:spLocks noGrp="1"/>
          </p:cNvSpPr>
          <p:nvPr>
            <p:ph type="body" idx="10"/>
          </p:nvPr>
        </p:nvSpPr>
        <p:spPr/>
        <p:txBody>
          <a:bodyPr/>
          <a:lstStyle/>
          <a:p>
            <a:r>
              <a:rPr lang="en-US" dirty="0"/>
              <a:t>Reports from the coroner</a:t>
            </a:r>
            <a:endParaRPr lang="en-GB" dirty="0"/>
          </a:p>
        </p:txBody>
      </p:sp>
      <p:sp>
        <p:nvSpPr>
          <p:cNvPr id="3" name="Text Placeholder 2">
            <a:extLst>
              <a:ext uri="{FF2B5EF4-FFF2-40B4-BE49-F238E27FC236}">
                <a16:creationId xmlns:a16="http://schemas.microsoft.com/office/drawing/2014/main" id="{D9065D61-0805-9C32-0DF1-6A7ADB61C838}"/>
              </a:ext>
            </a:extLst>
          </p:cNvPr>
          <p:cNvSpPr>
            <a:spLocks noGrp="1"/>
          </p:cNvSpPr>
          <p:nvPr>
            <p:ph type="body" sz="quarter" idx="12"/>
          </p:nvPr>
        </p:nvSpPr>
        <p:spPr/>
        <p:txBody>
          <a:bodyPr/>
          <a:lstStyle/>
          <a:p>
            <a:pPr>
              <a:lnSpc>
                <a:spcPct val="115000"/>
              </a:lnSpc>
              <a:spcBef>
                <a:spcPts val="800"/>
              </a:spcBef>
              <a:spcAft>
                <a:spcPts val="400"/>
              </a:spcAft>
              <a:buNone/>
            </a:pPr>
            <a:r>
              <a:rPr lang="en-GB" sz="1200" kern="100" dirty="0">
                <a:ea typeface="Yu Gothic Light" panose="020B0300000000000000" pitchFamily="34" charset="-128"/>
                <a:cs typeface="Times New Roman" panose="02020603050405020304" pitchFamily="18" charset="0"/>
              </a:rPr>
              <a:t>Death related to CO2 monitor not working:</a:t>
            </a:r>
          </a:p>
          <a:p>
            <a:pPr>
              <a:lnSpc>
                <a:spcPct val="115000"/>
              </a:lnSpc>
              <a:spcAft>
                <a:spcPts val="800"/>
              </a:spcAft>
              <a:buNone/>
            </a:pPr>
            <a:r>
              <a:rPr lang="en-GB" sz="1200" b="0" kern="100" dirty="0">
                <a:cs typeface="Arial" panose="020B0604020202020204" pitchFamily="34" charset="0"/>
              </a:rPr>
              <a:t>This case involved a patient who died after suffering a cardiac arrest following elective bariatric surgery at a private hospital. </a:t>
            </a:r>
          </a:p>
          <a:p>
            <a:pPr>
              <a:lnSpc>
                <a:spcPct val="115000"/>
              </a:lnSpc>
              <a:spcAft>
                <a:spcPts val="800"/>
              </a:spcAft>
              <a:buNone/>
            </a:pPr>
            <a:r>
              <a:rPr lang="en-GB" sz="1200" b="0" i="1" kern="100" dirty="0">
                <a:cs typeface="Arial" panose="020B0604020202020204" pitchFamily="34" charset="0"/>
              </a:rPr>
              <a:t>Two days postoperatively the patient developed abdominal pain. Although a major anastomotic leak was ruled out on CT scanning, but symptoms were indicative of SIRS (Systemic Inflammation Response Syndrome). The patient also had bi-basal atelectasis and/or consolidation of the lungs. Blood results, taken three days post operatively showed that the patient was in acute renal failure, and not compliant with oxygen administration, and there was a rapid deterioration in the evening of that day. A plan was made to intubate, ventilate, and insert a central line overnight at the independent hospital while awaiting a bed at the local NHS hospital. </a:t>
            </a:r>
            <a:endParaRPr lang="en-GB" altLang="en-US" sz="1200" b="0" i="1" kern="100" dirty="0">
              <a:cs typeface="Arial" panose="020B0604020202020204" pitchFamily="34" charset="0"/>
            </a:endParaRPr>
          </a:p>
          <a:p>
            <a:pPr marL="0" marR="0" lvl="0" indent="0" algn="l" defTabSz="914400" rtl="0" eaLnBrk="0" fontAlgn="base" latinLnBrk="0" hangingPunct="0">
              <a:lnSpc>
                <a:spcPct val="115000"/>
              </a:lnSpc>
              <a:spcBef>
                <a:spcPct val="0"/>
              </a:spcBef>
              <a:spcAft>
                <a:spcPts val="800"/>
              </a:spcAft>
              <a:buClrTx/>
              <a:buSzTx/>
              <a:buFontTx/>
              <a:buNone/>
              <a:tabLst/>
              <a:defRPr/>
            </a:pPr>
            <a:r>
              <a:rPr kumimoji="0" lang="en-GB" sz="1200" b="0" i="1"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rPr>
              <a:t>However, intubation proved extremely difficult and the airway was lost. Front of neck airway access was attempted via cricothyroidotomy, but successful access could not be confirmed as there was no EtCO2 tubing attached to the circuit being used in the emergency. The lack of a reassuring carbon dioxide waveform on the main monitor caused the anaesthetist to think that the tube was incorrectly sited. The patient then continued into cardiac arrest from which they could not be resuscitated, and died as a result. </a:t>
            </a:r>
            <a:endParaRPr kumimoji="0" lang="en-GB" sz="1200" b="0" i="0" u="none" strike="noStrike" kern="1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8C18BEFE-0337-5A35-B7C2-1B8E0DACA162}"/>
              </a:ext>
            </a:extLst>
          </p:cNvPr>
          <p:cNvSpPr>
            <a:spLocks noGrp="1"/>
          </p:cNvSpPr>
          <p:nvPr>
            <p:ph type="ftr" sz="quarter" idx="13"/>
          </p:nvPr>
        </p:nvSpPr>
        <p:spPr/>
        <p:txBody>
          <a:bodyPr/>
          <a:lstStyle/>
          <a:p>
            <a:pPr>
              <a:defRPr/>
            </a:pPr>
            <a:r>
              <a:rPr lang="en-US"/>
              <a:t>PATIENT SAFETY UPDATE MAY 2024</a:t>
            </a:r>
            <a:endParaRPr lang="en-GB"/>
          </a:p>
        </p:txBody>
      </p:sp>
    </p:spTree>
    <p:extLst>
      <p:ext uri="{BB962C8B-B14F-4D97-AF65-F5344CB8AC3E}">
        <p14:creationId xmlns:p14="http://schemas.microsoft.com/office/powerpoint/2010/main" val="70932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a:extLst>
              <a:ext uri="{FF2B5EF4-FFF2-40B4-BE49-F238E27FC236}">
                <a16:creationId xmlns:a16="http://schemas.microsoft.com/office/drawing/2014/main" id="{06790CD9-2BD0-C5EF-95A5-96B0C376A560}"/>
              </a:ext>
            </a:extLst>
          </p:cNvPr>
          <p:cNvSpPr>
            <a:spLocks noGrp="1"/>
          </p:cNvSpPr>
          <p:nvPr>
            <p:ph type="ftr" sz="quarter" idx="13"/>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a:solidFill>
                  <a:srgbClr val="3B8E7C"/>
                </a:solidFill>
                <a:latin typeface="Century Gothic" panose="020B0502020202020204" pitchFamily="34" charset="0"/>
              </a:rPr>
              <a:t>PATIENT SAFETY UPDATE MAY 2024</a:t>
            </a:r>
            <a:endParaRPr lang="en-GB" altLang="en-US" dirty="0">
              <a:solidFill>
                <a:srgbClr val="3B8E7C"/>
              </a:solidFill>
              <a:latin typeface="Century Gothic" panose="020B0502020202020204" pitchFamily="34" charset="0"/>
            </a:endParaRPr>
          </a:p>
        </p:txBody>
      </p:sp>
      <p:sp>
        <p:nvSpPr>
          <p:cNvPr id="23555" name="Text Placeholder 5">
            <a:extLst>
              <a:ext uri="{FF2B5EF4-FFF2-40B4-BE49-F238E27FC236}">
                <a16:creationId xmlns:a16="http://schemas.microsoft.com/office/drawing/2014/main" id="{EC0895A8-FE07-2825-0374-F471981E606B}"/>
              </a:ext>
            </a:extLst>
          </p:cNvPr>
          <p:cNvSpPr txBox="1">
            <a:spLocks/>
          </p:cNvSpPr>
          <p:nvPr/>
        </p:nvSpPr>
        <p:spPr bwMode="auto">
          <a:xfrm>
            <a:off x="395536" y="1916832"/>
            <a:ext cx="813593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33400" indent="-26193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The preceding details are included in the record of inquest, which noted the medical causes of death as: 1 (a) Hypoxia during emergency intubation procedure, (b) post-operative stage 3 acute kidney injury, systemic inflammatory response syndrome and respiratory failure, (c) laparoscopic sleeve gastrectomy for obesity and 2. Hypertensive heart disease, obstructive sleep apnoea:</a:t>
            </a:r>
          </a:p>
          <a:p>
            <a:pPr>
              <a:lnSpc>
                <a:spcPct val="115000"/>
              </a:lnSpc>
              <a:spcAft>
                <a:spcPts val="800"/>
              </a:spcAft>
              <a:buNone/>
            </a:pPr>
            <a:r>
              <a:rPr lang="en-GB" sz="1200" b="1" kern="100" dirty="0">
                <a:effectLst/>
                <a:latin typeface="Century Gothic" panose="020B0502020202020204" pitchFamily="34" charset="0"/>
                <a:ea typeface="Aptos" panose="020B0004020202020204" pitchFamily="34" charset="0"/>
              </a:rPr>
              <a:t>Commentary:</a:t>
            </a:r>
            <a:br>
              <a:rPr lang="en-GB" sz="1200" b="1" kern="100" dirty="0">
                <a:effectLst/>
                <a:latin typeface="Century Gothic" panose="020B0502020202020204" pitchFamily="34" charset="0"/>
                <a:ea typeface="Aptos" panose="020B0004020202020204" pitchFamily="34" charset="0"/>
              </a:rPr>
            </a:br>
            <a:r>
              <a:rPr lang="en-GB" sz="1200" kern="100" dirty="0">
                <a:effectLst/>
                <a:latin typeface="Century Gothic" panose="020B0502020202020204" pitchFamily="34" charset="0"/>
                <a:ea typeface="Aptos" panose="020B0004020202020204" pitchFamily="34" charset="0"/>
              </a:rPr>
              <a:t>According to the judgement, the tube was correctly sited, but due to the lack of a trace on the monitor, it was incorrectly diagnosed as being oesophageal intubation. </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This is a rare but catastrophic example of when ‘No Trace’ did not indicate ‘Wrong place’.</a:t>
            </a:r>
            <a:r>
              <a:rPr lang="en-GB" sz="1200" kern="100" baseline="30000" dirty="0">
                <a:effectLst/>
                <a:latin typeface="Century Gothic" panose="020B0502020202020204" pitchFamily="34" charset="0"/>
                <a:ea typeface="Aptos" panose="020B0004020202020204" pitchFamily="34" charset="0"/>
              </a:rPr>
              <a:t>1</a:t>
            </a:r>
            <a:r>
              <a:rPr lang="en-GB" sz="1200" kern="100" baseline="30000" dirty="0">
                <a:latin typeface="Century Gothic" panose="020B0502020202020204" pitchFamily="34" charset="0"/>
                <a:ea typeface="Aptos" panose="020B0004020202020204" pitchFamily="34" charset="0"/>
              </a:rPr>
              <a:t> </a:t>
            </a:r>
            <a:r>
              <a:rPr lang="en-GB" sz="1200" kern="100" dirty="0">
                <a:effectLst/>
                <a:latin typeface="Century Gothic" panose="020B0502020202020204" pitchFamily="34" charset="0"/>
                <a:ea typeface="Aptos" panose="020B0004020202020204" pitchFamily="34" charset="0"/>
              </a:rPr>
              <a:t>This case highlights the critical importance of machine checking. The Association’s guidance states that the capnograph should be checked before use. Capnography should be present on all cardiac arrest trollies.</a:t>
            </a:r>
            <a:r>
              <a:rPr lang="en-GB" sz="1200" kern="100" baseline="30000" dirty="0">
                <a:effectLst/>
                <a:latin typeface="Century Gothic" panose="020B0502020202020204" pitchFamily="34" charset="0"/>
                <a:ea typeface="Aptos" panose="020B0004020202020204" pitchFamily="34" charset="0"/>
              </a:rPr>
              <a:t>2</a:t>
            </a:r>
          </a:p>
          <a:p>
            <a:pPr>
              <a:lnSpc>
                <a:spcPct val="115000"/>
              </a:lnSpc>
              <a:spcAft>
                <a:spcPts val="800"/>
              </a:spcAft>
              <a:buNone/>
            </a:pPr>
            <a:r>
              <a:rPr lang="en-GB" sz="1200" b="1" kern="100" dirty="0">
                <a:latin typeface="Century Gothic" panose="020B0502020202020204" pitchFamily="34" charset="0"/>
                <a:ea typeface="Aptos" panose="020B0004020202020204" pitchFamily="34" charset="0"/>
              </a:rPr>
              <a:t>Resources:</a:t>
            </a:r>
            <a:r>
              <a:rPr lang="en-GB" sz="1200" b="1" kern="100" dirty="0">
                <a:effectLst/>
                <a:latin typeface="Century Gothic" panose="020B0502020202020204" pitchFamily="34" charset="0"/>
                <a:ea typeface="Aptos" panose="020B0004020202020204" pitchFamily="34" charset="0"/>
              </a:rPr>
              <a:t> </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1. Royal College of Anaesthetists. Capnography: No Trace, Wrong Place: </a:t>
            </a:r>
            <a:r>
              <a:rPr lang="en-GB" sz="1200" u="sng" kern="100" dirty="0">
                <a:solidFill>
                  <a:srgbClr val="467886"/>
                </a:solidFill>
                <a:effectLst/>
                <a:latin typeface="Century Gothic" panose="020B0502020202020204" pitchFamily="34" charset="0"/>
                <a:ea typeface="Aptos" panose="020B0004020202020204" pitchFamily="34" charset="0"/>
                <a:hlinkClick r:id="rId2"/>
              </a:rPr>
              <a:t>https://www.rcoa.ac.uk/safety-standards-quality/guidance-resources/capnography-no-trace-wrong-place</a:t>
            </a:r>
            <a:r>
              <a:rPr lang="en-GB" sz="1200" kern="100" dirty="0">
                <a:effectLst/>
                <a:latin typeface="Century Gothic" panose="020B0502020202020204" pitchFamily="34" charset="0"/>
                <a:ea typeface="Aptos" panose="020B0004020202020204" pitchFamily="34" charset="0"/>
              </a:rPr>
              <a:t> </a:t>
            </a:r>
          </a:p>
          <a:p>
            <a:pPr>
              <a:lnSpc>
                <a:spcPct val="115000"/>
              </a:lnSpc>
              <a:spcAft>
                <a:spcPts val="800"/>
              </a:spcAft>
              <a:buNone/>
            </a:pPr>
            <a:r>
              <a:rPr lang="en-GB" sz="1200" kern="100" dirty="0">
                <a:effectLst/>
                <a:latin typeface="Century Gothic" panose="020B0502020202020204" pitchFamily="34" charset="0"/>
                <a:ea typeface="Aptos" panose="020B0004020202020204" pitchFamily="34" charset="0"/>
              </a:rPr>
              <a:t>2. Association of Anaesthetists. Checking anaesthetic equipment: </a:t>
            </a:r>
            <a:r>
              <a:rPr lang="en-GB" sz="1200" u="sng" kern="100" dirty="0">
                <a:solidFill>
                  <a:srgbClr val="467886"/>
                </a:solidFill>
                <a:effectLst/>
                <a:latin typeface="Century Gothic" panose="020B0502020202020204" pitchFamily="34" charset="0"/>
                <a:ea typeface="Aptos" panose="020B0004020202020204" pitchFamily="34" charset="0"/>
                <a:hlinkClick r:id="rId3"/>
              </a:rPr>
              <a:t>https://anaesthetists.org/Home/Resources-publications/Guidelines/Checking-Anaesthetic-Equipment</a:t>
            </a:r>
            <a:r>
              <a:rPr lang="en-GB" sz="1200" kern="100" dirty="0">
                <a:effectLst/>
                <a:latin typeface="Century Gothic" panose="020B0502020202020204" pitchFamily="34" charset="0"/>
                <a:ea typeface="Aptos" panose="020B0004020202020204" pitchFamily="34" charset="0"/>
              </a:rPr>
              <a:t> </a:t>
            </a:r>
          </a:p>
        </p:txBody>
      </p:sp>
      <p:sp>
        <p:nvSpPr>
          <p:cNvPr id="23556" name="Text Placeholder 1">
            <a:extLst>
              <a:ext uri="{FF2B5EF4-FFF2-40B4-BE49-F238E27FC236}">
                <a16:creationId xmlns:a16="http://schemas.microsoft.com/office/drawing/2014/main" id="{8545ABAF-71CF-0522-5306-2C43246B23EC}"/>
              </a:ext>
            </a:extLst>
          </p:cNvPr>
          <p:cNvSpPr>
            <a:spLocks noGrp="1"/>
          </p:cNvSpPr>
          <p:nvPr>
            <p:ph type="body" idx="10"/>
          </p:nvPr>
        </p:nvSpPr>
        <p:spPr>
          <a:xfrm>
            <a:off x="1619250" y="260350"/>
            <a:ext cx="7496175" cy="1223963"/>
          </a:xfrm>
        </p:spPr>
        <p:txBody>
          <a:bodyPr/>
          <a:lstStyle/>
          <a:p>
            <a:endParaRPr lang="en-GB" altLang="en-US" sz="2400"/>
          </a:p>
        </p:txBody>
      </p:sp>
    </p:spTree>
  </p:cSld>
  <p:clrMapOvr>
    <a:masterClrMapping/>
  </p:clrMapOvr>
</p:sld>
</file>

<file path=ppt/theme/theme1.xml><?xml version="1.0" encoding="utf-8"?>
<a:theme xmlns:a="http://schemas.openxmlformats.org/drawingml/2006/main" name="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4356</TotalTime>
  <Words>2635</Words>
  <Application>Microsoft Office PowerPoint</Application>
  <PresentationFormat>On-screen Show (4:3)</PresentationFormat>
  <Paragraphs>104</Paragraphs>
  <Slides>14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Yu Gothic Light</vt:lpstr>
      <vt:lpstr>Aptos</vt:lpstr>
      <vt:lpstr>Arial</vt:lpstr>
      <vt:lpstr>Calibri</vt:lpstr>
      <vt:lpstr>Century Gothic</vt:lpstr>
      <vt:lpstr>Times New Roman</vt:lpstr>
      <vt:lpstr>Master template</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Anamika Trivedi</dc:creator>
  <cp:lastModifiedBy>Emily Basra</cp:lastModifiedBy>
  <cp:revision>209</cp:revision>
  <dcterms:created xsi:type="dcterms:W3CDTF">2015-09-28T15:31:42Z</dcterms:created>
  <dcterms:modified xsi:type="dcterms:W3CDTF">2024-06-04T09:43:50Z</dcterms:modified>
</cp:coreProperties>
</file>